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notesMasterIdLst>
    <p:notesMasterId r:id="rId14"/>
  </p:notesMasterIdLst>
  <p:sldIdLst>
    <p:sldId id="256" r:id="rId2"/>
    <p:sldId id="262" r:id="rId3"/>
    <p:sldId id="257" r:id="rId4"/>
    <p:sldId id="258" r:id="rId5"/>
    <p:sldId id="261" r:id="rId6"/>
    <p:sldId id="263" r:id="rId7"/>
    <p:sldId id="264" r:id="rId8"/>
    <p:sldId id="265" r:id="rId9"/>
    <p:sldId id="266" r:id="rId10"/>
    <p:sldId id="259" r:id="rId11"/>
    <p:sldId id="267" r:id="rId12"/>
    <p:sldId id="2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DA4C3"/>
    <a:srgbClr val="3A23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214"/>
  </p:normalViewPr>
  <p:slideViewPr>
    <p:cSldViewPr snapToGrid="0" snapToObjects="1">
      <p:cViewPr varScale="1">
        <p:scale>
          <a:sx n="102" d="100"/>
          <a:sy n="102" d="100"/>
        </p:scale>
        <p:origin x="9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33E503-7B07-4F0E-817F-47CB872D877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A5B311A-9988-4E6F-B01C-FB7BB8E503AA}">
      <dgm:prSet/>
      <dgm:spPr/>
      <dgm:t>
        <a:bodyPr/>
        <a:lstStyle/>
        <a:p>
          <a:r>
            <a:rPr lang="en-US" dirty="0"/>
            <a:t>Develop and apply a model that explains how minor innovations can have great competitive consequences. </a:t>
          </a:r>
        </a:p>
      </dgm:t>
    </dgm:pt>
    <dgm:pt modelId="{CAAFD86C-588C-4E3C-A765-93C1D4A1011B}" type="parTrans" cxnId="{78AEDBCB-2025-493D-917C-5DADA63DAD67}">
      <dgm:prSet/>
      <dgm:spPr/>
      <dgm:t>
        <a:bodyPr/>
        <a:lstStyle/>
        <a:p>
          <a:endParaRPr lang="en-US"/>
        </a:p>
      </dgm:t>
    </dgm:pt>
    <dgm:pt modelId="{94BA86D6-461B-4980-9663-44549B340F08}" type="sibTrans" cxnId="{78AEDBCB-2025-493D-917C-5DADA63DAD67}">
      <dgm:prSet/>
      <dgm:spPr/>
      <dgm:t>
        <a:bodyPr/>
        <a:lstStyle/>
        <a:p>
          <a:endParaRPr lang="en-US"/>
        </a:p>
      </dgm:t>
    </dgm:pt>
    <dgm:pt modelId="{0705F06B-4D57-47E2-8857-E17D20E49058}">
      <dgm:prSet/>
      <dgm:spPr/>
      <dgm:t>
        <a:bodyPr/>
        <a:lstStyle/>
        <a:p>
          <a:r>
            <a:rPr lang="en-US"/>
            <a:t>Why do minor innovations in technological products hold the potential to have disastrous effects on industry incumbents?</a:t>
          </a:r>
        </a:p>
      </dgm:t>
    </dgm:pt>
    <dgm:pt modelId="{19E0BB0E-3F44-4D14-B5D4-604664C84A71}" type="parTrans" cxnId="{D7F02ADC-0F7D-4EB6-AE25-D2ED4D5419BE}">
      <dgm:prSet/>
      <dgm:spPr/>
      <dgm:t>
        <a:bodyPr/>
        <a:lstStyle/>
        <a:p>
          <a:endParaRPr lang="en-US"/>
        </a:p>
      </dgm:t>
    </dgm:pt>
    <dgm:pt modelId="{3403A26B-7CF8-44D3-A486-CD10FB6A523D}" type="sibTrans" cxnId="{D7F02ADC-0F7D-4EB6-AE25-D2ED4D5419BE}">
      <dgm:prSet/>
      <dgm:spPr/>
      <dgm:t>
        <a:bodyPr/>
        <a:lstStyle/>
        <a:p>
          <a:endParaRPr lang="en-US"/>
        </a:p>
      </dgm:t>
    </dgm:pt>
    <dgm:pt modelId="{3BC361CF-C717-4903-A100-E011BCD01949}" type="pres">
      <dgm:prSet presAssocID="{FA33E503-7B07-4F0E-817F-47CB872D8772}" presName="linear" presStyleCnt="0">
        <dgm:presLayoutVars>
          <dgm:animLvl val="lvl"/>
          <dgm:resizeHandles val="exact"/>
        </dgm:presLayoutVars>
      </dgm:prSet>
      <dgm:spPr/>
    </dgm:pt>
    <dgm:pt modelId="{65E8C6BE-DAB0-46E0-8C46-54D1D2047D98}" type="pres">
      <dgm:prSet presAssocID="{CA5B311A-9988-4E6F-B01C-FB7BB8E503A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6B9EAB7-B4D2-4231-810D-750C6ADFAD7A}" type="pres">
      <dgm:prSet presAssocID="{94BA86D6-461B-4980-9663-44549B340F08}" presName="spacer" presStyleCnt="0"/>
      <dgm:spPr/>
    </dgm:pt>
    <dgm:pt modelId="{E7F4B065-CBFE-43C8-B152-CA8B8E35E144}" type="pres">
      <dgm:prSet presAssocID="{0705F06B-4D57-47E2-8857-E17D20E49058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FE39C5A-38B5-4285-8911-685AD0989BB8}" type="presOf" srcId="{CA5B311A-9988-4E6F-B01C-FB7BB8E503AA}" destId="{65E8C6BE-DAB0-46E0-8C46-54D1D2047D98}" srcOrd="0" destOrd="0" presId="urn:microsoft.com/office/officeart/2005/8/layout/vList2"/>
    <dgm:cxn modelId="{C6AFE7B8-E4FC-404F-B981-FA8AD2EB38DF}" type="presOf" srcId="{0705F06B-4D57-47E2-8857-E17D20E49058}" destId="{E7F4B065-CBFE-43C8-B152-CA8B8E35E144}" srcOrd="0" destOrd="0" presId="urn:microsoft.com/office/officeart/2005/8/layout/vList2"/>
    <dgm:cxn modelId="{3D5C8ACA-34CA-4BB6-B9B9-64344A9285D3}" type="presOf" srcId="{FA33E503-7B07-4F0E-817F-47CB872D8772}" destId="{3BC361CF-C717-4903-A100-E011BCD01949}" srcOrd="0" destOrd="0" presId="urn:microsoft.com/office/officeart/2005/8/layout/vList2"/>
    <dgm:cxn modelId="{78AEDBCB-2025-493D-917C-5DADA63DAD67}" srcId="{FA33E503-7B07-4F0E-817F-47CB872D8772}" destId="{CA5B311A-9988-4E6F-B01C-FB7BB8E503AA}" srcOrd="0" destOrd="0" parTransId="{CAAFD86C-588C-4E3C-A765-93C1D4A1011B}" sibTransId="{94BA86D6-461B-4980-9663-44549B340F08}"/>
    <dgm:cxn modelId="{D7F02ADC-0F7D-4EB6-AE25-D2ED4D5419BE}" srcId="{FA33E503-7B07-4F0E-817F-47CB872D8772}" destId="{0705F06B-4D57-47E2-8857-E17D20E49058}" srcOrd="1" destOrd="0" parTransId="{19E0BB0E-3F44-4D14-B5D4-604664C84A71}" sibTransId="{3403A26B-7CF8-44D3-A486-CD10FB6A523D}"/>
    <dgm:cxn modelId="{06A567AB-532A-4C80-BF01-5409EA4E1077}" type="presParOf" srcId="{3BC361CF-C717-4903-A100-E011BCD01949}" destId="{65E8C6BE-DAB0-46E0-8C46-54D1D2047D98}" srcOrd="0" destOrd="0" presId="urn:microsoft.com/office/officeart/2005/8/layout/vList2"/>
    <dgm:cxn modelId="{268CBA28-F54C-40D3-850B-E6D5E406AB86}" type="presParOf" srcId="{3BC361CF-C717-4903-A100-E011BCD01949}" destId="{A6B9EAB7-B4D2-4231-810D-750C6ADFAD7A}" srcOrd="1" destOrd="0" presId="urn:microsoft.com/office/officeart/2005/8/layout/vList2"/>
    <dgm:cxn modelId="{4742685D-DC74-4ACC-A0DB-0C335A8F01FD}" type="presParOf" srcId="{3BC361CF-C717-4903-A100-E011BCD01949}" destId="{E7F4B065-CBFE-43C8-B152-CA8B8E35E14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4CD4D2-360D-4B0E-B681-DEDD669D7DE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1AF3553-1876-42B1-932A-294F9D4C8A0B}">
      <dgm:prSet/>
      <dgm:spPr/>
      <dgm:t>
        <a:bodyPr/>
        <a:lstStyle/>
        <a:p>
          <a:r>
            <a:rPr lang="en-IN" b="1" dirty="0"/>
            <a:t>The Henderson-Clark Innovation Model proposes four categories of innovation. </a:t>
          </a:r>
          <a:endParaRPr lang="en-US" b="1" dirty="0"/>
        </a:p>
      </dgm:t>
    </dgm:pt>
    <dgm:pt modelId="{211F736B-EFA4-468D-BC90-479BB5AB1872}" type="parTrans" cxnId="{7D5F7E2C-80A9-4ADB-BE98-732868AF9BDD}">
      <dgm:prSet/>
      <dgm:spPr/>
      <dgm:t>
        <a:bodyPr/>
        <a:lstStyle/>
        <a:p>
          <a:endParaRPr lang="en-US"/>
        </a:p>
      </dgm:t>
    </dgm:pt>
    <dgm:pt modelId="{1AC1D8C9-9B0C-4CE9-B5EF-C346E6AA230E}" type="sibTrans" cxnId="{7D5F7E2C-80A9-4ADB-BE98-732868AF9BDD}">
      <dgm:prSet/>
      <dgm:spPr/>
      <dgm:t>
        <a:bodyPr/>
        <a:lstStyle/>
        <a:p>
          <a:endParaRPr lang="en-US"/>
        </a:p>
      </dgm:t>
    </dgm:pt>
    <dgm:pt modelId="{75AACF68-BECC-4A31-A027-C2DA9285D54C}">
      <dgm:prSet/>
      <dgm:spPr/>
      <dgm:t>
        <a:bodyPr/>
        <a:lstStyle/>
        <a:p>
          <a:r>
            <a:rPr lang="en-IN" b="1" dirty="0"/>
            <a:t>These categories are based on whether the innovation relates to a product’s architecture, components or both. </a:t>
          </a:r>
          <a:endParaRPr lang="en-US" b="1" dirty="0"/>
        </a:p>
      </dgm:t>
    </dgm:pt>
    <dgm:pt modelId="{89C866BC-C26F-4591-A1CE-93ED09571B46}" type="parTrans" cxnId="{B8E257F2-5181-4396-A22E-B7AE5A160F3C}">
      <dgm:prSet/>
      <dgm:spPr/>
      <dgm:t>
        <a:bodyPr/>
        <a:lstStyle/>
        <a:p>
          <a:endParaRPr lang="en-US"/>
        </a:p>
      </dgm:t>
    </dgm:pt>
    <dgm:pt modelId="{DF4300AC-DBF7-4B2C-80E3-354BA94D54D2}" type="sibTrans" cxnId="{B8E257F2-5181-4396-A22E-B7AE5A160F3C}">
      <dgm:prSet/>
      <dgm:spPr/>
      <dgm:t>
        <a:bodyPr/>
        <a:lstStyle/>
        <a:p>
          <a:endParaRPr lang="en-US"/>
        </a:p>
      </dgm:t>
    </dgm:pt>
    <dgm:pt modelId="{6A6239FC-AAFC-4A20-960F-AE53D5CA83F0}">
      <dgm:prSet/>
      <dgm:spPr/>
      <dgm:t>
        <a:bodyPr/>
        <a:lstStyle/>
        <a:p>
          <a:r>
            <a:rPr lang="en-IN" b="1" dirty="0"/>
            <a:t>When both are low, “incremental innovation” occurs and when both are high, ”radical innovation” occur</a:t>
          </a:r>
          <a:r>
            <a:rPr lang="en-IN" dirty="0"/>
            <a:t>.</a:t>
          </a:r>
          <a:endParaRPr lang="en-US" dirty="0"/>
        </a:p>
      </dgm:t>
    </dgm:pt>
    <dgm:pt modelId="{9AF8E64A-D6FE-49BD-8B61-5716774FBD35}" type="parTrans" cxnId="{132B2D02-8224-4232-A973-42D348A43111}">
      <dgm:prSet/>
      <dgm:spPr/>
      <dgm:t>
        <a:bodyPr/>
        <a:lstStyle/>
        <a:p>
          <a:endParaRPr lang="en-US"/>
        </a:p>
      </dgm:t>
    </dgm:pt>
    <dgm:pt modelId="{F07B091A-5A41-4748-B9D8-F735CFD3A56B}" type="sibTrans" cxnId="{132B2D02-8224-4232-A973-42D348A43111}">
      <dgm:prSet/>
      <dgm:spPr/>
      <dgm:t>
        <a:bodyPr/>
        <a:lstStyle/>
        <a:p>
          <a:endParaRPr lang="en-US"/>
        </a:p>
      </dgm:t>
    </dgm:pt>
    <dgm:pt modelId="{D3C48DD2-AFFD-4E82-843E-B98B7F5BF99C}">
      <dgm:prSet/>
      <dgm:spPr/>
      <dgm:t>
        <a:bodyPr/>
        <a:lstStyle/>
        <a:p>
          <a:r>
            <a:rPr lang="en-IN" b="1" dirty="0"/>
            <a:t>Suggests that a given innovation may be less radical or more architectural, not to suggest that the world can be neatly divided into four quadrants. </a:t>
          </a:r>
          <a:endParaRPr lang="en-US" b="1" dirty="0"/>
        </a:p>
      </dgm:t>
    </dgm:pt>
    <dgm:pt modelId="{63B20B86-B8DC-41C5-8E41-0083B582EB91}" type="parTrans" cxnId="{53DDB491-4636-479F-9FA2-F4B96CB08B71}">
      <dgm:prSet/>
      <dgm:spPr/>
      <dgm:t>
        <a:bodyPr/>
        <a:lstStyle/>
        <a:p>
          <a:endParaRPr lang="en-US"/>
        </a:p>
      </dgm:t>
    </dgm:pt>
    <dgm:pt modelId="{20C3D42E-4D76-4136-AB08-7234305A6A23}" type="sibTrans" cxnId="{53DDB491-4636-479F-9FA2-F4B96CB08B71}">
      <dgm:prSet/>
      <dgm:spPr/>
      <dgm:t>
        <a:bodyPr/>
        <a:lstStyle/>
        <a:p>
          <a:endParaRPr lang="en-US"/>
        </a:p>
      </dgm:t>
    </dgm:pt>
    <dgm:pt modelId="{2FA92FCB-B8A1-4D80-9394-626FC174F9D9}" type="pres">
      <dgm:prSet presAssocID="{F14CD4D2-360D-4B0E-B681-DEDD669D7DEC}" presName="linear" presStyleCnt="0">
        <dgm:presLayoutVars>
          <dgm:animLvl val="lvl"/>
          <dgm:resizeHandles val="exact"/>
        </dgm:presLayoutVars>
      </dgm:prSet>
      <dgm:spPr/>
    </dgm:pt>
    <dgm:pt modelId="{DC0C9986-0EE0-4EF5-BD43-AFD831035617}" type="pres">
      <dgm:prSet presAssocID="{11AF3553-1876-42B1-932A-294F9D4C8A0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895E9E7-14CC-408C-BAE1-88081C14F9BD}" type="pres">
      <dgm:prSet presAssocID="{1AC1D8C9-9B0C-4CE9-B5EF-C346E6AA230E}" presName="spacer" presStyleCnt="0"/>
      <dgm:spPr/>
    </dgm:pt>
    <dgm:pt modelId="{9FBED2FB-1FD0-429D-B637-7168A6310F99}" type="pres">
      <dgm:prSet presAssocID="{75AACF68-BECC-4A31-A027-C2DA9285D54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232C4AB-A971-4C94-896B-DE13B42D902C}" type="pres">
      <dgm:prSet presAssocID="{DF4300AC-DBF7-4B2C-80E3-354BA94D54D2}" presName="spacer" presStyleCnt="0"/>
      <dgm:spPr/>
    </dgm:pt>
    <dgm:pt modelId="{1E167CD8-ECD4-42A6-BC34-90B28813C97C}" type="pres">
      <dgm:prSet presAssocID="{6A6239FC-AAFC-4A20-960F-AE53D5CA83F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013065B-E591-4CA8-818F-B28181417532}" type="pres">
      <dgm:prSet presAssocID="{F07B091A-5A41-4748-B9D8-F735CFD3A56B}" presName="spacer" presStyleCnt="0"/>
      <dgm:spPr/>
    </dgm:pt>
    <dgm:pt modelId="{539472ED-A705-4482-A386-5C764D1DF380}" type="pres">
      <dgm:prSet presAssocID="{D3C48DD2-AFFD-4E82-843E-B98B7F5BF99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4749B01-CD34-45DA-9F34-C756AC7E5484}" type="presOf" srcId="{11AF3553-1876-42B1-932A-294F9D4C8A0B}" destId="{DC0C9986-0EE0-4EF5-BD43-AFD831035617}" srcOrd="0" destOrd="0" presId="urn:microsoft.com/office/officeart/2005/8/layout/vList2"/>
    <dgm:cxn modelId="{132B2D02-8224-4232-A973-42D348A43111}" srcId="{F14CD4D2-360D-4B0E-B681-DEDD669D7DEC}" destId="{6A6239FC-AAFC-4A20-960F-AE53D5CA83F0}" srcOrd="2" destOrd="0" parTransId="{9AF8E64A-D6FE-49BD-8B61-5716774FBD35}" sibTransId="{F07B091A-5A41-4748-B9D8-F735CFD3A56B}"/>
    <dgm:cxn modelId="{CC09572A-DDB0-4B93-A17B-006EFB07DF86}" type="presOf" srcId="{F14CD4D2-360D-4B0E-B681-DEDD669D7DEC}" destId="{2FA92FCB-B8A1-4D80-9394-626FC174F9D9}" srcOrd="0" destOrd="0" presId="urn:microsoft.com/office/officeart/2005/8/layout/vList2"/>
    <dgm:cxn modelId="{7D5F7E2C-80A9-4ADB-BE98-732868AF9BDD}" srcId="{F14CD4D2-360D-4B0E-B681-DEDD669D7DEC}" destId="{11AF3553-1876-42B1-932A-294F9D4C8A0B}" srcOrd="0" destOrd="0" parTransId="{211F736B-EFA4-468D-BC90-479BB5AB1872}" sibTransId="{1AC1D8C9-9B0C-4CE9-B5EF-C346E6AA230E}"/>
    <dgm:cxn modelId="{43840542-1D72-4E25-9F09-772D7C3A949A}" type="presOf" srcId="{75AACF68-BECC-4A31-A027-C2DA9285D54C}" destId="{9FBED2FB-1FD0-429D-B637-7168A6310F99}" srcOrd="0" destOrd="0" presId="urn:microsoft.com/office/officeart/2005/8/layout/vList2"/>
    <dgm:cxn modelId="{53DDB491-4636-479F-9FA2-F4B96CB08B71}" srcId="{F14CD4D2-360D-4B0E-B681-DEDD669D7DEC}" destId="{D3C48DD2-AFFD-4E82-843E-B98B7F5BF99C}" srcOrd="3" destOrd="0" parTransId="{63B20B86-B8DC-41C5-8E41-0083B582EB91}" sibTransId="{20C3D42E-4D76-4136-AB08-7234305A6A23}"/>
    <dgm:cxn modelId="{680E94E8-A799-44D5-A121-0893BDA1B015}" type="presOf" srcId="{6A6239FC-AAFC-4A20-960F-AE53D5CA83F0}" destId="{1E167CD8-ECD4-42A6-BC34-90B28813C97C}" srcOrd="0" destOrd="0" presId="urn:microsoft.com/office/officeart/2005/8/layout/vList2"/>
    <dgm:cxn modelId="{B8E257F2-5181-4396-A22E-B7AE5A160F3C}" srcId="{F14CD4D2-360D-4B0E-B681-DEDD669D7DEC}" destId="{75AACF68-BECC-4A31-A027-C2DA9285D54C}" srcOrd="1" destOrd="0" parTransId="{89C866BC-C26F-4591-A1CE-93ED09571B46}" sibTransId="{DF4300AC-DBF7-4B2C-80E3-354BA94D54D2}"/>
    <dgm:cxn modelId="{2D7847F7-3219-45C4-9390-9C1EF4D2DF1D}" type="presOf" srcId="{D3C48DD2-AFFD-4E82-843E-B98B7F5BF99C}" destId="{539472ED-A705-4482-A386-5C764D1DF380}" srcOrd="0" destOrd="0" presId="urn:microsoft.com/office/officeart/2005/8/layout/vList2"/>
    <dgm:cxn modelId="{31643C06-115F-4A64-8E35-B901D4DE986E}" type="presParOf" srcId="{2FA92FCB-B8A1-4D80-9394-626FC174F9D9}" destId="{DC0C9986-0EE0-4EF5-BD43-AFD831035617}" srcOrd="0" destOrd="0" presId="urn:microsoft.com/office/officeart/2005/8/layout/vList2"/>
    <dgm:cxn modelId="{FAD84874-9D02-4064-B60A-BD24067811B6}" type="presParOf" srcId="{2FA92FCB-B8A1-4D80-9394-626FC174F9D9}" destId="{1895E9E7-14CC-408C-BAE1-88081C14F9BD}" srcOrd="1" destOrd="0" presId="urn:microsoft.com/office/officeart/2005/8/layout/vList2"/>
    <dgm:cxn modelId="{5B760133-1168-4E47-B260-2FEEE2939F09}" type="presParOf" srcId="{2FA92FCB-B8A1-4D80-9394-626FC174F9D9}" destId="{9FBED2FB-1FD0-429D-B637-7168A6310F99}" srcOrd="2" destOrd="0" presId="urn:microsoft.com/office/officeart/2005/8/layout/vList2"/>
    <dgm:cxn modelId="{F4F2A13A-F4DC-4AB9-BD0E-E1683ABBE0D3}" type="presParOf" srcId="{2FA92FCB-B8A1-4D80-9394-626FC174F9D9}" destId="{1232C4AB-A971-4C94-896B-DE13B42D902C}" srcOrd="3" destOrd="0" presId="urn:microsoft.com/office/officeart/2005/8/layout/vList2"/>
    <dgm:cxn modelId="{820338FE-7531-449A-9C37-50F64CF02B43}" type="presParOf" srcId="{2FA92FCB-B8A1-4D80-9394-626FC174F9D9}" destId="{1E167CD8-ECD4-42A6-BC34-90B28813C97C}" srcOrd="4" destOrd="0" presId="urn:microsoft.com/office/officeart/2005/8/layout/vList2"/>
    <dgm:cxn modelId="{92557007-61CB-4E1B-9C39-8160412CDA72}" type="presParOf" srcId="{2FA92FCB-B8A1-4D80-9394-626FC174F9D9}" destId="{D013065B-E591-4CA8-818F-B28181417532}" srcOrd="5" destOrd="0" presId="urn:microsoft.com/office/officeart/2005/8/layout/vList2"/>
    <dgm:cxn modelId="{5CA3B376-28BF-4F96-92FB-CE38054FE411}" type="presParOf" srcId="{2FA92FCB-B8A1-4D80-9394-626FC174F9D9}" destId="{539472ED-A705-4482-A386-5C764D1DF38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4B0D4E-1ACB-485F-BC96-EFF5A42E0E3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FD95B3-ED16-44A5-9D97-2124A6C7EB91}">
      <dgm:prSet/>
      <dgm:spPr/>
      <dgm:t>
        <a:bodyPr/>
        <a:lstStyle/>
        <a:p>
          <a:r>
            <a:rPr lang="en-US" b="1"/>
            <a:t>Organizational Routines </a:t>
          </a:r>
          <a:r>
            <a:rPr lang="en-US"/>
            <a:t>– </a:t>
          </a:r>
        </a:p>
      </dgm:t>
    </dgm:pt>
    <dgm:pt modelId="{408E2CF5-5FBB-4186-9308-ADE6CD934638}" type="parTrans" cxnId="{09A148F2-86F6-4EB3-98BA-ED87D183DCF3}">
      <dgm:prSet/>
      <dgm:spPr/>
      <dgm:t>
        <a:bodyPr/>
        <a:lstStyle/>
        <a:p>
          <a:endParaRPr lang="en-US"/>
        </a:p>
      </dgm:t>
    </dgm:pt>
    <dgm:pt modelId="{1A2D18CE-F4FE-4F0A-90C4-2EFAC23093C8}" type="sibTrans" cxnId="{09A148F2-86F6-4EB3-98BA-ED87D183DCF3}">
      <dgm:prSet/>
      <dgm:spPr/>
      <dgm:t>
        <a:bodyPr/>
        <a:lstStyle/>
        <a:p>
          <a:endParaRPr lang="en-US"/>
        </a:p>
      </dgm:t>
    </dgm:pt>
    <dgm:pt modelId="{C73F9F37-9FDC-4C96-B7FA-F74F487A3EC4}">
      <dgm:prSet/>
      <dgm:spPr/>
      <dgm:t>
        <a:bodyPr/>
        <a:lstStyle/>
        <a:p>
          <a:r>
            <a:rPr lang="en-US"/>
            <a:t>Assumption- Organizations build knowledge and capability around the recurrent tasks that they perform. </a:t>
          </a:r>
        </a:p>
      </dgm:t>
    </dgm:pt>
    <dgm:pt modelId="{5639177B-5E1F-46FB-B1EE-F2F28C1E4549}" type="parTrans" cxnId="{EDBEAEF9-3224-45F6-8A4F-1E3CA65E5BEC}">
      <dgm:prSet/>
      <dgm:spPr/>
      <dgm:t>
        <a:bodyPr/>
        <a:lstStyle/>
        <a:p>
          <a:endParaRPr lang="en-US"/>
        </a:p>
      </dgm:t>
    </dgm:pt>
    <dgm:pt modelId="{C369FEC3-D1F9-481A-AC7B-9A61E711A105}" type="sibTrans" cxnId="{EDBEAEF9-3224-45F6-8A4F-1E3CA65E5BEC}">
      <dgm:prSet/>
      <dgm:spPr/>
      <dgm:t>
        <a:bodyPr/>
        <a:lstStyle/>
        <a:p>
          <a:endParaRPr lang="en-US"/>
        </a:p>
      </dgm:t>
    </dgm:pt>
    <dgm:pt modelId="{85562AF6-1A0D-400A-90AD-55F11B570E28}">
      <dgm:prSet/>
      <dgm:spPr/>
      <dgm:t>
        <a:bodyPr/>
        <a:lstStyle/>
        <a:p>
          <a:r>
            <a:rPr lang="en-US" dirty="0"/>
            <a:t>To build and apply new architectural knowledge effectively, they face difficulty in switching from one learning mode to another and build new architectural knowledge in a context in which some of its old architectural knowledge may be relevant.</a:t>
          </a:r>
        </a:p>
      </dgm:t>
    </dgm:pt>
    <dgm:pt modelId="{0C51F068-07F4-4C54-9611-760AB7682F9C}" type="parTrans" cxnId="{FBE12FDC-99FF-4703-A77F-043E270ADC42}">
      <dgm:prSet/>
      <dgm:spPr/>
      <dgm:t>
        <a:bodyPr/>
        <a:lstStyle/>
        <a:p>
          <a:endParaRPr lang="en-US"/>
        </a:p>
      </dgm:t>
    </dgm:pt>
    <dgm:pt modelId="{37F956B9-19E0-46F8-ABA0-E3760C58F0D9}" type="sibTrans" cxnId="{FBE12FDC-99FF-4703-A77F-043E270ADC42}">
      <dgm:prSet/>
      <dgm:spPr/>
      <dgm:t>
        <a:bodyPr/>
        <a:lstStyle/>
        <a:p>
          <a:endParaRPr lang="en-US"/>
        </a:p>
      </dgm:t>
    </dgm:pt>
    <dgm:pt modelId="{85DE1B8F-8C72-4987-AD3E-2D864ACA569F}">
      <dgm:prSet/>
      <dgm:spPr/>
      <dgm:t>
        <a:bodyPr/>
        <a:lstStyle/>
        <a:p>
          <a:r>
            <a:rPr lang="en-US" b="1" dirty="0"/>
            <a:t>Bounded Rationality – Established organizations require significant time (and resources) to identify a particular innovation as architectural – because of the way knowledge is organized and managed inside a firm</a:t>
          </a:r>
        </a:p>
      </dgm:t>
    </dgm:pt>
    <dgm:pt modelId="{F2E65A2E-F4BC-412F-8BF4-3F423C046CB3}" type="parTrans" cxnId="{464508DD-4811-4C4D-A7D6-E0EDA0E39CAD}">
      <dgm:prSet/>
      <dgm:spPr/>
      <dgm:t>
        <a:bodyPr/>
        <a:lstStyle/>
        <a:p>
          <a:endParaRPr lang="en-US"/>
        </a:p>
      </dgm:t>
    </dgm:pt>
    <dgm:pt modelId="{C64B1A0B-772F-4391-AD95-1AD1790F2E64}" type="sibTrans" cxnId="{464508DD-4811-4C4D-A7D6-E0EDA0E39CAD}">
      <dgm:prSet/>
      <dgm:spPr/>
      <dgm:t>
        <a:bodyPr/>
        <a:lstStyle/>
        <a:p>
          <a:endParaRPr lang="en-US"/>
        </a:p>
      </dgm:t>
    </dgm:pt>
    <dgm:pt modelId="{57FE45B5-BAE0-4526-9009-CCA6F46966A5}">
      <dgm:prSet/>
      <dgm:spPr/>
      <dgm:t>
        <a:bodyPr/>
        <a:lstStyle/>
        <a:p>
          <a:r>
            <a:rPr lang="en-US" b="1" dirty="0"/>
            <a:t>Easier for new entrants to build the organizational flexibility (abandon old architectural knowledge and build new requires)</a:t>
          </a:r>
        </a:p>
      </dgm:t>
    </dgm:pt>
    <dgm:pt modelId="{36130D14-2C2D-46EF-B4CB-D84F01F652ED}" type="parTrans" cxnId="{8AD00F6D-500F-490E-A3C2-879D0D93BDBD}">
      <dgm:prSet/>
      <dgm:spPr/>
      <dgm:t>
        <a:bodyPr/>
        <a:lstStyle/>
        <a:p>
          <a:endParaRPr lang="en-US"/>
        </a:p>
      </dgm:t>
    </dgm:pt>
    <dgm:pt modelId="{FDEBB79E-A49E-4064-8E03-8E83FCBF2E3B}" type="sibTrans" cxnId="{8AD00F6D-500F-490E-A3C2-879D0D93BDBD}">
      <dgm:prSet/>
      <dgm:spPr/>
      <dgm:t>
        <a:bodyPr/>
        <a:lstStyle/>
        <a:p>
          <a:endParaRPr lang="en-US"/>
        </a:p>
      </dgm:t>
    </dgm:pt>
    <dgm:pt modelId="{D28F38FA-2539-4E9D-A12B-64750D490A01}" type="pres">
      <dgm:prSet presAssocID="{904B0D4E-1ACB-485F-BC96-EFF5A42E0E3C}" presName="linear" presStyleCnt="0">
        <dgm:presLayoutVars>
          <dgm:animLvl val="lvl"/>
          <dgm:resizeHandles val="exact"/>
        </dgm:presLayoutVars>
      </dgm:prSet>
      <dgm:spPr/>
    </dgm:pt>
    <dgm:pt modelId="{DE54EB85-D9E5-44D8-A11D-A2237A6BF337}" type="pres">
      <dgm:prSet presAssocID="{ADFD95B3-ED16-44A5-9D97-2124A6C7EB9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9727C6F-6089-456A-90B3-E2C310CAB421}" type="pres">
      <dgm:prSet presAssocID="{ADFD95B3-ED16-44A5-9D97-2124A6C7EB91}" presName="childText" presStyleLbl="revTx" presStyleIdx="0" presStyleCnt="1">
        <dgm:presLayoutVars>
          <dgm:bulletEnabled val="1"/>
        </dgm:presLayoutVars>
      </dgm:prSet>
      <dgm:spPr/>
    </dgm:pt>
    <dgm:pt modelId="{C9AEB7D2-EB07-443A-91F3-AF5A6E4FFC62}" type="pres">
      <dgm:prSet presAssocID="{85DE1B8F-8C72-4987-AD3E-2D864ACA569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9011B4F-EB77-4F60-ADC5-096D3232CAE9}" type="pres">
      <dgm:prSet presAssocID="{C64B1A0B-772F-4391-AD95-1AD1790F2E64}" presName="spacer" presStyleCnt="0"/>
      <dgm:spPr/>
    </dgm:pt>
    <dgm:pt modelId="{1F570131-44A4-48B1-ACC3-91609B858A80}" type="pres">
      <dgm:prSet presAssocID="{57FE45B5-BAE0-4526-9009-CCA6F46966A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983C610-A9A3-4DA7-ABDA-B1B1DC3273A9}" type="presOf" srcId="{ADFD95B3-ED16-44A5-9D97-2124A6C7EB91}" destId="{DE54EB85-D9E5-44D8-A11D-A2237A6BF337}" srcOrd="0" destOrd="0" presId="urn:microsoft.com/office/officeart/2005/8/layout/vList2"/>
    <dgm:cxn modelId="{2FD3051C-F647-488D-A7FE-B42C69F4817B}" type="presOf" srcId="{85562AF6-1A0D-400A-90AD-55F11B570E28}" destId="{09727C6F-6089-456A-90B3-E2C310CAB421}" srcOrd="0" destOrd="1" presId="urn:microsoft.com/office/officeart/2005/8/layout/vList2"/>
    <dgm:cxn modelId="{34C4FB29-21AC-46EE-BDB1-1167622C952C}" type="presOf" srcId="{C73F9F37-9FDC-4C96-B7FA-F74F487A3EC4}" destId="{09727C6F-6089-456A-90B3-E2C310CAB421}" srcOrd="0" destOrd="0" presId="urn:microsoft.com/office/officeart/2005/8/layout/vList2"/>
    <dgm:cxn modelId="{2C42ED45-D7BF-4B31-9C8F-DCF5AAF957B6}" type="presOf" srcId="{85DE1B8F-8C72-4987-AD3E-2D864ACA569F}" destId="{C9AEB7D2-EB07-443A-91F3-AF5A6E4FFC62}" srcOrd="0" destOrd="0" presId="urn:microsoft.com/office/officeart/2005/8/layout/vList2"/>
    <dgm:cxn modelId="{8AD00F6D-500F-490E-A3C2-879D0D93BDBD}" srcId="{904B0D4E-1ACB-485F-BC96-EFF5A42E0E3C}" destId="{57FE45B5-BAE0-4526-9009-CCA6F46966A5}" srcOrd="2" destOrd="0" parTransId="{36130D14-2C2D-46EF-B4CB-D84F01F652ED}" sibTransId="{FDEBB79E-A49E-4064-8E03-8E83FCBF2E3B}"/>
    <dgm:cxn modelId="{4D46EE73-7997-4959-B5DB-30D3D8A95395}" type="presOf" srcId="{904B0D4E-1ACB-485F-BC96-EFF5A42E0E3C}" destId="{D28F38FA-2539-4E9D-A12B-64750D490A01}" srcOrd="0" destOrd="0" presId="urn:microsoft.com/office/officeart/2005/8/layout/vList2"/>
    <dgm:cxn modelId="{FBE12FDC-99FF-4703-A77F-043E270ADC42}" srcId="{ADFD95B3-ED16-44A5-9D97-2124A6C7EB91}" destId="{85562AF6-1A0D-400A-90AD-55F11B570E28}" srcOrd="1" destOrd="0" parTransId="{0C51F068-07F4-4C54-9611-760AB7682F9C}" sibTransId="{37F956B9-19E0-46F8-ABA0-E3760C58F0D9}"/>
    <dgm:cxn modelId="{464508DD-4811-4C4D-A7D6-E0EDA0E39CAD}" srcId="{904B0D4E-1ACB-485F-BC96-EFF5A42E0E3C}" destId="{85DE1B8F-8C72-4987-AD3E-2D864ACA569F}" srcOrd="1" destOrd="0" parTransId="{F2E65A2E-F4BC-412F-8BF4-3F423C046CB3}" sibTransId="{C64B1A0B-772F-4391-AD95-1AD1790F2E64}"/>
    <dgm:cxn modelId="{B41032EF-624A-4877-AB5E-588AF70DC813}" type="presOf" srcId="{57FE45B5-BAE0-4526-9009-CCA6F46966A5}" destId="{1F570131-44A4-48B1-ACC3-91609B858A80}" srcOrd="0" destOrd="0" presId="urn:microsoft.com/office/officeart/2005/8/layout/vList2"/>
    <dgm:cxn modelId="{09A148F2-86F6-4EB3-98BA-ED87D183DCF3}" srcId="{904B0D4E-1ACB-485F-BC96-EFF5A42E0E3C}" destId="{ADFD95B3-ED16-44A5-9D97-2124A6C7EB91}" srcOrd="0" destOrd="0" parTransId="{408E2CF5-5FBB-4186-9308-ADE6CD934638}" sibTransId="{1A2D18CE-F4FE-4F0A-90C4-2EFAC23093C8}"/>
    <dgm:cxn modelId="{EDBEAEF9-3224-45F6-8A4F-1E3CA65E5BEC}" srcId="{ADFD95B3-ED16-44A5-9D97-2124A6C7EB91}" destId="{C73F9F37-9FDC-4C96-B7FA-F74F487A3EC4}" srcOrd="0" destOrd="0" parTransId="{5639177B-5E1F-46FB-B1EE-F2F28C1E4549}" sibTransId="{C369FEC3-D1F9-481A-AC7B-9A61E711A105}"/>
    <dgm:cxn modelId="{CDC84953-18A2-4C95-B89B-30895695D465}" type="presParOf" srcId="{D28F38FA-2539-4E9D-A12B-64750D490A01}" destId="{DE54EB85-D9E5-44D8-A11D-A2237A6BF337}" srcOrd="0" destOrd="0" presId="urn:microsoft.com/office/officeart/2005/8/layout/vList2"/>
    <dgm:cxn modelId="{3D4373C4-DEAF-48A4-9D2B-53D284530C29}" type="presParOf" srcId="{D28F38FA-2539-4E9D-A12B-64750D490A01}" destId="{09727C6F-6089-456A-90B3-E2C310CAB421}" srcOrd="1" destOrd="0" presId="urn:microsoft.com/office/officeart/2005/8/layout/vList2"/>
    <dgm:cxn modelId="{EAA1DF53-094D-41B6-AFFA-0B4437EAFCD5}" type="presParOf" srcId="{D28F38FA-2539-4E9D-A12B-64750D490A01}" destId="{C9AEB7D2-EB07-443A-91F3-AF5A6E4FFC62}" srcOrd="2" destOrd="0" presId="urn:microsoft.com/office/officeart/2005/8/layout/vList2"/>
    <dgm:cxn modelId="{9EB1B01E-E19C-47F0-8CA0-80D19BF01C09}" type="presParOf" srcId="{D28F38FA-2539-4E9D-A12B-64750D490A01}" destId="{49011B4F-EB77-4F60-ADC5-096D3232CAE9}" srcOrd="3" destOrd="0" presId="urn:microsoft.com/office/officeart/2005/8/layout/vList2"/>
    <dgm:cxn modelId="{22D8AAA3-6446-4451-A4DB-C77FFAD08074}" type="presParOf" srcId="{D28F38FA-2539-4E9D-A12B-64750D490A01}" destId="{1F570131-44A4-48B1-ACC3-91609B858A8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1C5A0B-84E5-4C50-93CD-6CA14B3B389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0B5A194-9CB6-4A96-A569-736A967E0A9D}">
      <dgm:prSet/>
      <dgm:spPr/>
      <dgm:t>
        <a:bodyPr/>
        <a:lstStyle/>
        <a:p>
          <a:r>
            <a:rPr lang="en-US"/>
            <a:t>Two-year, field-based study of the photolithographic alignment equipment industry </a:t>
          </a:r>
        </a:p>
      </dgm:t>
    </dgm:pt>
    <dgm:pt modelId="{96574AC6-C583-433B-8193-2AE4F0ED96D8}" type="parTrans" cxnId="{1FA4F766-0304-45A5-88E4-FE103652E35A}">
      <dgm:prSet/>
      <dgm:spPr/>
      <dgm:t>
        <a:bodyPr/>
        <a:lstStyle/>
        <a:p>
          <a:endParaRPr lang="en-US"/>
        </a:p>
      </dgm:t>
    </dgm:pt>
    <dgm:pt modelId="{2CE299A5-B1C0-4DFC-A17D-1D8059F76E83}" type="sibTrans" cxnId="{1FA4F766-0304-45A5-88E4-FE103652E35A}">
      <dgm:prSet/>
      <dgm:spPr/>
      <dgm:t>
        <a:bodyPr/>
        <a:lstStyle/>
        <a:p>
          <a:endParaRPr lang="en-US"/>
        </a:p>
      </dgm:t>
    </dgm:pt>
    <dgm:pt modelId="{2A94992E-CB06-4AEE-81D1-B20A314F599E}">
      <dgm:prSet/>
      <dgm:spPr/>
      <dgm:t>
        <a:bodyPr/>
        <a:lstStyle/>
        <a:p>
          <a:r>
            <a:rPr lang="en-US"/>
            <a:t>Industry characterized by much smaller firms and a much faster rate of technological innovation</a:t>
          </a:r>
        </a:p>
      </dgm:t>
    </dgm:pt>
    <dgm:pt modelId="{B0A7852D-E09B-4505-B4D0-01B65DA1ED5A}" type="parTrans" cxnId="{97B1DD13-534D-4F10-819E-140D4181498D}">
      <dgm:prSet/>
      <dgm:spPr/>
      <dgm:t>
        <a:bodyPr/>
        <a:lstStyle/>
        <a:p>
          <a:endParaRPr lang="en-US"/>
        </a:p>
      </dgm:t>
    </dgm:pt>
    <dgm:pt modelId="{03294076-9B34-4510-85CF-C51409E41ECD}" type="sibTrans" cxnId="{97B1DD13-534D-4F10-819E-140D4181498D}">
      <dgm:prSet/>
      <dgm:spPr/>
      <dgm:t>
        <a:bodyPr/>
        <a:lstStyle/>
        <a:p>
          <a:endParaRPr lang="en-US"/>
        </a:p>
      </dgm:t>
    </dgm:pt>
    <dgm:pt modelId="{70045AD9-12D0-49B0-8FE8-2DC5576ECC3A}">
      <dgm:prSet/>
      <dgm:spPr/>
      <dgm:t>
        <a:bodyPr/>
        <a:lstStyle/>
        <a:p>
          <a:r>
            <a:rPr lang="en-IN"/>
            <a:t>Study was designed to serve as an exploration of the validity of the concept of architectural innovation</a:t>
          </a:r>
          <a:endParaRPr lang="en-US"/>
        </a:p>
      </dgm:t>
    </dgm:pt>
    <dgm:pt modelId="{B785BF4A-BDD7-4AE9-BD16-52993E4C758C}" type="parTrans" cxnId="{0761BEC0-A372-4FE6-B800-57F55DFD492E}">
      <dgm:prSet/>
      <dgm:spPr/>
      <dgm:t>
        <a:bodyPr/>
        <a:lstStyle/>
        <a:p>
          <a:endParaRPr lang="en-US"/>
        </a:p>
      </dgm:t>
    </dgm:pt>
    <dgm:pt modelId="{BD45282F-40C9-47ED-B65D-AF08D64DC4F8}" type="sibTrans" cxnId="{0761BEC0-A372-4FE6-B800-57F55DFD492E}">
      <dgm:prSet/>
      <dgm:spPr/>
      <dgm:t>
        <a:bodyPr/>
        <a:lstStyle/>
        <a:p>
          <a:endParaRPr lang="en-US"/>
        </a:p>
      </dgm:t>
    </dgm:pt>
    <dgm:pt modelId="{E76F5286-C74B-4CE4-B40E-FCE9F6969A2E}" type="pres">
      <dgm:prSet presAssocID="{3C1C5A0B-84E5-4C50-93CD-6CA14B3B389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5219D75-3207-424A-B86F-4CC957152C0C}" type="pres">
      <dgm:prSet presAssocID="{80B5A194-9CB6-4A96-A569-736A967E0A9D}" presName="hierRoot1" presStyleCnt="0"/>
      <dgm:spPr/>
    </dgm:pt>
    <dgm:pt modelId="{FA3C6C55-D9A3-445B-AB25-3C99EF76DA5F}" type="pres">
      <dgm:prSet presAssocID="{80B5A194-9CB6-4A96-A569-736A967E0A9D}" presName="composite" presStyleCnt="0"/>
      <dgm:spPr/>
    </dgm:pt>
    <dgm:pt modelId="{AD16F4AB-A75F-41F4-B87A-F78E75785A3A}" type="pres">
      <dgm:prSet presAssocID="{80B5A194-9CB6-4A96-A569-736A967E0A9D}" presName="background" presStyleLbl="node0" presStyleIdx="0" presStyleCnt="3"/>
      <dgm:spPr/>
    </dgm:pt>
    <dgm:pt modelId="{CF56EFC8-6FBC-44CF-8F0C-30F9295965AC}" type="pres">
      <dgm:prSet presAssocID="{80B5A194-9CB6-4A96-A569-736A967E0A9D}" presName="text" presStyleLbl="fgAcc0" presStyleIdx="0" presStyleCnt="3">
        <dgm:presLayoutVars>
          <dgm:chPref val="3"/>
        </dgm:presLayoutVars>
      </dgm:prSet>
      <dgm:spPr/>
    </dgm:pt>
    <dgm:pt modelId="{AABCAF54-B5B6-4BF8-988F-6595E782DC7B}" type="pres">
      <dgm:prSet presAssocID="{80B5A194-9CB6-4A96-A569-736A967E0A9D}" presName="hierChild2" presStyleCnt="0"/>
      <dgm:spPr/>
    </dgm:pt>
    <dgm:pt modelId="{F021F3AC-0546-49EF-B561-F492449FB0D7}" type="pres">
      <dgm:prSet presAssocID="{2A94992E-CB06-4AEE-81D1-B20A314F599E}" presName="hierRoot1" presStyleCnt="0"/>
      <dgm:spPr/>
    </dgm:pt>
    <dgm:pt modelId="{7897CAC7-021F-46DC-ABCF-C12D709DDFF0}" type="pres">
      <dgm:prSet presAssocID="{2A94992E-CB06-4AEE-81D1-B20A314F599E}" presName="composite" presStyleCnt="0"/>
      <dgm:spPr/>
    </dgm:pt>
    <dgm:pt modelId="{197BD08F-B3A4-407E-86E6-F2506AE97707}" type="pres">
      <dgm:prSet presAssocID="{2A94992E-CB06-4AEE-81D1-B20A314F599E}" presName="background" presStyleLbl="node0" presStyleIdx="1" presStyleCnt="3"/>
      <dgm:spPr/>
    </dgm:pt>
    <dgm:pt modelId="{2289DB26-BC5B-42E8-8EA9-B1CA1A07F3B7}" type="pres">
      <dgm:prSet presAssocID="{2A94992E-CB06-4AEE-81D1-B20A314F599E}" presName="text" presStyleLbl="fgAcc0" presStyleIdx="1" presStyleCnt="3">
        <dgm:presLayoutVars>
          <dgm:chPref val="3"/>
        </dgm:presLayoutVars>
      </dgm:prSet>
      <dgm:spPr/>
    </dgm:pt>
    <dgm:pt modelId="{DF89128C-AFF2-4DBD-9CDA-102E913FF29E}" type="pres">
      <dgm:prSet presAssocID="{2A94992E-CB06-4AEE-81D1-B20A314F599E}" presName="hierChild2" presStyleCnt="0"/>
      <dgm:spPr/>
    </dgm:pt>
    <dgm:pt modelId="{6D49D832-D070-4EB9-9399-C448B334CFF5}" type="pres">
      <dgm:prSet presAssocID="{70045AD9-12D0-49B0-8FE8-2DC5576ECC3A}" presName="hierRoot1" presStyleCnt="0"/>
      <dgm:spPr/>
    </dgm:pt>
    <dgm:pt modelId="{D48A546C-8510-4F32-A0EE-86245946468A}" type="pres">
      <dgm:prSet presAssocID="{70045AD9-12D0-49B0-8FE8-2DC5576ECC3A}" presName="composite" presStyleCnt="0"/>
      <dgm:spPr/>
    </dgm:pt>
    <dgm:pt modelId="{B7706DEE-2EB7-4110-9252-3811FE5D10E5}" type="pres">
      <dgm:prSet presAssocID="{70045AD9-12D0-49B0-8FE8-2DC5576ECC3A}" presName="background" presStyleLbl="node0" presStyleIdx="2" presStyleCnt="3"/>
      <dgm:spPr/>
    </dgm:pt>
    <dgm:pt modelId="{9BEDAE73-3E23-4F6C-A45D-E971340F20E1}" type="pres">
      <dgm:prSet presAssocID="{70045AD9-12D0-49B0-8FE8-2DC5576ECC3A}" presName="text" presStyleLbl="fgAcc0" presStyleIdx="2" presStyleCnt="3">
        <dgm:presLayoutVars>
          <dgm:chPref val="3"/>
        </dgm:presLayoutVars>
      </dgm:prSet>
      <dgm:spPr/>
    </dgm:pt>
    <dgm:pt modelId="{C4B9BE54-22F9-435C-816A-63ECDFBBACDA}" type="pres">
      <dgm:prSet presAssocID="{70045AD9-12D0-49B0-8FE8-2DC5576ECC3A}" presName="hierChild2" presStyleCnt="0"/>
      <dgm:spPr/>
    </dgm:pt>
  </dgm:ptLst>
  <dgm:cxnLst>
    <dgm:cxn modelId="{09707F08-4C61-42C1-BEAE-C84D66A715BD}" type="presOf" srcId="{80B5A194-9CB6-4A96-A569-736A967E0A9D}" destId="{CF56EFC8-6FBC-44CF-8F0C-30F9295965AC}" srcOrd="0" destOrd="0" presId="urn:microsoft.com/office/officeart/2005/8/layout/hierarchy1"/>
    <dgm:cxn modelId="{97B1DD13-534D-4F10-819E-140D4181498D}" srcId="{3C1C5A0B-84E5-4C50-93CD-6CA14B3B3899}" destId="{2A94992E-CB06-4AEE-81D1-B20A314F599E}" srcOrd="1" destOrd="0" parTransId="{B0A7852D-E09B-4505-B4D0-01B65DA1ED5A}" sibTransId="{03294076-9B34-4510-85CF-C51409E41ECD}"/>
    <dgm:cxn modelId="{AB64CE1E-4285-47F1-8FD1-7F4D3F6BF52D}" type="presOf" srcId="{3C1C5A0B-84E5-4C50-93CD-6CA14B3B3899}" destId="{E76F5286-C74B-4CE4-B40E-FCE9F6969A2E}" srcOrd="0" destOrd="0" presId="urn:microsoft.com/office/officeart/2005/8/layout/hierarchy1"/>
    <dgm:cxn modelId="{1FA4F766-0304-45A5-88E4-FE103652E35A}" srcId="{3C1C5A0B-84E5-4C50-93CD-6CA14B3B3899}" destId="{80B5A194-9CB6-4A96-A569-736A967E0A9D}" srcOrd="0" destOrd="0" parTransId="{96574AC6-C583-433B-8193-2AE4F0ED96D8}" sibTransId="{2CE299A5-B1C0-4DFC-A17D-1D8059F76E83}"/>
    <dgm:cxn modelId="{87ED6B49-965B-4D54-8DCF-7655C0FF8E9C}" type="presOf" srcId="{2A94992E-CB06-4AEE-81D1-B20A314F599E}" destId="{2289DB26-BC5B-42E8-8EA9-B1CA1A07F3B7}" srcOrd="0" destOrd="0" presId="urn:microsoft.com/office/officeart/2005/8/layout/hierarchy1"/>
    <dgm:cxn modelId="{1D8E8891-131C-4920-9088-CB2B6F92E2F1}" type="presOf" srcId="{70045AD9-12D0-49B0-8FE8-2DC5576ECC3A}" destId="{9BEDAE73-3E23-4F6C-A45D-E971340F20E1}" srcOrd="0" destOrd="0" presId="urn:microsoft.com/office/officeart/2005/8/layout/hierarchy1"/>
    <dgm:cxn modelId="{0761BEC0-A372-4FE6-B800-57F55DFD492E}" srcId="{3C1C5A0B-84E5-4C50-93CD-6CA14B3B3899}" destId="{70045AD9-12D0-49B0-8FE8-2DC5576ECC3A}" srcOrd="2" destOrd="0" parTransId="{B785BF4A-BDD7-4AE9-BD16-52993E4C758C}" sibTransId="{BD45282F-40C9-47ED-B65D-AF08D64DC4F8}"/>
    <dgm:cxn modelId="{5EA96984-B855-440A-9088-65D0D759487E}" type="presParOf" srcId="{E76F5286-C74B-4CE4-B40E-FCE9F6969A2E}" destId="{95219D75-3207-424A-B86F-4CC957152C0C}" srcOrd="0" destOrd="0" presId="urn:microsoft.com/office/officeart/2005/8/layout/hierarchy1"/>
    <dgm:cxn modelId="{2CEFC560-D406-49D1-9FBD-812E16F35421}" type="presParOf" srcId="{95219D75-3207-424A-B86F-4CC957152C0C}" destId="{FA3C6C55-D9A3-445B-AB25-3C99EF76DA5F}" srcOrd="0" destOrd="0" presId="urn:microsoft.com/office/officeart/2005/8/layout/hierarchy1"/>
    <dgm:cxn modelId="{59EADBCB-9A1C-4CE3-8904-C27A3D416057}" type="presParOf" srcId="{FA3C6C55-D9A3-445B-AB25-3C99EF76DA5F}" destId="{AD16F4AB-A75F-41F4-B87A-F78E75785A3A}" srcOrd="0" destOrd="0" presId="urn:microsoft.com/office/officeart/2005/8/layout/hierarchy1"/>
    <dgm:cxn modelId="{C84F1ADE-CAF8-4396-8B6B-E03AED88CDE1}" type="presParOf" srcId="{FA3C6C55-D9A3-445B-AB25-3C99EF76DA5F}" destId="{CF56EFC8-6FBC-44CF-8F0C-30F9295965AC}" srcOrd="1" destOrd="0" presId="urn:microsoft.com/office/officeart/2005/8/layout/hierarchy1"/>
    <dgm:cxn modelId="{36A5A09D-6C8B-46B2-A607-57554CE10E02}" type="presParOf" srcId="{95219D75-3207-424A-B86F-4CC957152C0C}" destId="{AABCAF54-B5B6-4BF8-988F-6595E782DC7B}" srcOrd="1" destOrd="0" presId="urn:microsoft.com/office/officeart/2005/8/layout/hierarchy1"/>
    <dgm:cxn modelId="{EC992135-5EAB-4E70-9FE6-544A3CF6703A}" type="presParOf" srcId="{E76F5286-C74B-4CE4-B40E-FCE9F6969A2E}" destId="{F021F3AC-0546-49EF-B561-F492449FB0D7}" srcOrd="1" destOrd="0" presId="urn:microsoft.com/office/officeart/2005/8/layout/hierarchy1"/>
    <dgm:cxn modelId="{BB9C69FF-417E-4368-A6F9-CCA87DA6FB8A}" type="presParOf" srcId="{F021F3AC-0546-49EF-B561-F492449FB0D7}" destId="{7897CAC7-021F-46DC-ABCF-C12D709DDFF0}" srcOrd="0" destOrd="0" presId="urn:microsoft.com/office/officeart/2005/8/layout/hierarchy1"/>
    <dgm:cxn modelId="{164ABC28-F08A-4197-9B1F-7E490DBB01E0}" type="presParOf" srcId="{7897CAC7-021F-46DC-ABCF-C12D709DDFF0}" destId="{197BD08F-B3A4-407E-86E6-F2506AE97707}" srcOrd="0" destOrd="0" presId="urn:microsoft.com/office/officeart/2005/8/layout/hierarchy1"/>
    <dgm:cxn modelId="{D8434DAF-1DCF-4ABB-BF4F-05FC786369F1}" type="presParOf" srcId="{7897CAC7-021F-46DC-ABCF-C12D709DDFF0}" destId="{2289DB26-BC5B-42E8-8EA9-B1CA1A07F3B7}" srcOrd="1" destOrd="0" presId="urn:microsoft.com/office/officeart/2005/8/layout/hierarchy1"/>
    <dgm:cxn modelId="{0FF2DBFE-F968-48A4-8A7B-76997D2C13AE}" type="presParOf" srcId="{F021F3AC-0546-49EF-B561-F492449FB0D7}" destId="{DF89128C-AFF2-4DBD-9CDA-102E913FF29E}" srcOrd="1" destOrd="0" presId="urn:microsoft.com/office/officeart/2005/8/layout/hierarchy1"/>
    <dgm:cxn modelId="{4F6F3A70-7C97-4242-B05E-7B602FBEE273}" type="presParOf" srcId="{E76F5286-C74B-4CE4-B40E-FCE9F6969A2E}" destId="{6D49D832-D070-4EB9-9399-C448B334CFF5}" srcOrd="2" destOrd="0" presId="urn:microsoft.com/office/officeart/2005/8/layout/hierarchy1"/>
    <dgm:cxn modelId="{CDFE3860-DF18-4B7F-85F6-552ED4748989}" type="presParOf" srcId="{6D49D832-D070-4EB9-9399-C448B334CFF5}" destId="{D48A546C-8510-4F32-A0EE-86245946468A}" srcOrd="0" destOrd="0" presId="urn:microsoft.com/office/officeart/2005/8/layout/hierarchy1"/>
    <dgm:cxn modelId="{8801B0A0-45D1-44F9-B9CB-D01C6730103C}" type="presParOf" srcId="{D48A546C-8510-4F32-A0EE-86245946468A}" destId="{B7706DEE-2EB7-4110-9252-3811FE5D10E5}" srcOrd="0" destOrd="0" presId="urn:microsoft.com/office/officeart/2005/8/layout/hierarchy1"/>
    <dgm:cxn modelId="{2A60FC26-F1D6-47BC-B299-99D7D55E8E61}" type="presParOf" srcId="{D48A546C-8510-4F32-A0EE-86245946468A}" destId="{9BEDAE73-3E23-4F6C-A45D-E971340F20E1}" srcOrd="1" destOrd="0" presId="urn:microsoft.com/office/officeart/2005/8/layout/hierarchy1"/>
    <dgm:cxn modelId="{A8D54E74-CCF8-4477-8F41-9BDC7D703382}" type="presParOf" srcId="{6D49D832-D070-4EB9-9399-C448B334CFF5}" destId="{C4B9BE54-22F9-435C-816A-63ECDFBBACD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E8C6BE-DAB0-46E0-8C46-54D1D2047D98}">
      <dsp:nvSpPr>
        <dsp:cNvPr id="0" name=""/>
        <dsp:cNvSpPr/>
      </dsp:nvSpPr>
      <dsp:spPr>
        <a:xfrm>
          <a:off x="0" y="8848"/>
          <a:ext cx="6373813" cy="282335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Develop and apply a model that explains how minor innovations can have great competitive consequences. </a:t>
          </a:r>
        </a:p>
      </dsp:txBody>
      <dsp:txXfrm>
        <a:off x="137825" y="146673"/>
        <a:ext cx="6098163" cy="2547706"/>
      </dsp:txXfrm>
    </dsp:sp>
    <dsp:sp modelId="{E7F4B065-CBFE-43C8-B152-CA8B8E35E144}">
      <dsp:nvSpPr>
        <dsp:cNvPr id="0" name=""/>
        <dsp:cNvSpPr/>
      </dsp:nvSpPr>
      <dsp:spPr>
        <a:xfrm>
          <a:off x="0" y="2927245"/>
          <a:ext cx="6373813" cy="2823356"/>
        </a:xfrm>
        <a:prstGeom prst="roundRect">
          <a:avLst/>
        </a:prstGeom>
        <a:solidFill>
          <a:schemeClr val="accent2">
            <a:hueOff val="1494944"/>
            <a:satOff val="-418"/>
            <a:lumOff val="7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Why do minor innovations in technological products hold the potential to have disastrous effects on industry incumbents?</a:t>
          </a:r>
        </a:p>
      </dsp:txBody>
      <dsp:txXfrm>
        <a:off x="137825" y="3065070"/>
        <a:ext cx="6098163" cy="25477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0C9986-0EE0-4EF5-BD43-AFD831035617}">
      <dsp:nvSpPr>
        <dsp:cNvPr id="0" name=""/>
        <dsp:cNvSpPr/>
      </dsp:nvSpPr>
      <dsp:spPr>
        <a:xfrm>
          <a:off x="0" y="719139"/>
          <a:ext cx="6373813" cy="103925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b="1" kern="1200" dirty="0"/>
            <a:t>The Henderson-Clark Innovation Model proposes four categories of innovation. </a:t>
          </a:r>
          <a:endParaRPr lang="en-US" sz="1900" b="1" kern="1200" dirty="0"/>
        </a:p>
      </dsp:txBody>
      <dsp:txXfrm>
        <a:off x="50732" y="769871"/>
        <a:ext cx="6272349" cy="937788"/>
      </dsp:txXfrm>
    </dsp:sp>
    <dsp:sp modelId="{9FBED2FB-1FD0-429D-B637-7168A6310F99}">
      <dsp:nvSpPr>
        <dsp:cNvPr id="0" name=""/>
        <dsp:cNvSpPr/>
      </dsp:nvSpPr>
      <dsp:spPr>
        <a:xfrm>
          <a:off x="0" y="1813112"/>
          <a:ext cx="6373813" cy="1039252"/>
        </a:xfrm>
        <a:prstGeom prst="roundRect">
          <a:avLst/>
        </a:prstGeom>
        <a:solidFill>
          <a:schemeClr val="accent5">
            <a:hueOff val="498321"/>
            <a:satOff val="139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b="1" kern="1200" dirty="0"/>
            <a:t>These categories are based on whether the innovation relates to a product’s architecture, components or both. </a:t>
          </a:r>
          <a:endParaRPr lang="en-US" sz="1900" b="1" kern="1200" dirty="0"/>
        </a:p>
      </dsp:txBody>
      <dsp:txXfrm>
        <a:off x="50732" y="1863844"/>
        <a:ext cx="6272349" cy="937788"/>
      </dsp:txXfrm>
    </dsp:sp>
    <dsp:sp modelId="{1E167CD8-ECD4-42A6-BC34-90B28813C97C}">
      <dsp:nvSpPr>
        <dsp:cNvPr id="0" name=""/>
        <dsp:cNvSpPr/>
      </dsp:nvSpPr>
      <dsp:spPr>
        <a:xfrm>
          <a:off x="0" y="2907084"/>
          <a:ext cx="6373813" cy="1039252"/>
        </a:xfrm>
        <a:prstGeom prst="roundRect">
          <a:avLst/>
        </a:prstGeom>
        <a:solidFill>
          <a:schemeClr val="accent5">
            <a:hueOff val="996642"/>
            <a:satOff val="279"/>
            <a:lumOff val="-47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b="1" kern="1200" dirty="0"/>
            <a:t>When both are low, “incremental innovation” occurs and when both are high, ”radical innovation” occur</a:t>
          </a:r>
          <a:r>
            <a:rPr lang="en-IN" sz="1900" kern="1200" dirty="0"/>
            <a:t>.</a:t>
          </a:r>
          <a:endParaRPr lang="en-US" sz="1900" kern="1200" dirty="0"/>
        </a:p>
      </dsp:txBody>
      <dsp:txXfrm>
        <a:off x="50732" y="2957816"/>
        <a:ext cx="6272349" cy="937788"/>
      </dsp:txXfrm>
    </dsp:sp>
    <dsp:sp modelId="{539472ED-A705-4482-A386-5C764D1DF380}">
      <dsp:nvSpPr>
        <dsp:cNvPr id="0" name=""/>
        <dsp:cNvSpPr/>
      </dsp:nvSpPr>
      <dsp:spPr>
        <a:xfrm>
          <a:off x="0" y="4001057"/>
          <a:ext cx="6373813" cy="1039252"/>
        </a:xfrm>
        <a:prstGeom prst="roundRect">
          <a:avLst/>
        </a:prstGeom>
        <a:solidFill>
          <a:schemeClr val="accent5">
            <a:hueOff val="1494963"/>
            <a:satOff val="418"/>
            <a:lumOff val="-7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b="1" kern="1200" dirty="0"/>
            <a:t>Suggests that a given innovation may be less radical or more architectural, not to suggest that the world can be neatly divided into four quadrants. </a:t>
          </a:r>
          <a:endParaRPr lang="en-US" sz="1900" b="1" kern="1200" dirty="0"/>
        </a:p>
      </dsp:txBody>
      <dsp:txXfrm>
        <a:off x="50732" y="4051789"/>
        <a:ext cx="6272349" cy="9377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54EB85-D9E5-44D8-A11D-A2237A6BF337}">
      <dsp:nvSpPr>
        <dsp:cNvPr id="0" name=""/>
        <dsp:cNvSpPr/>
      </dsp:nvSpPr>
      <dsp:spPr>
        <a:xfrm>
          <a:off x="0" y="91854"/>
          <a:ext cx="11090274" cy="1053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Organizational Routines </a:t>
          </a:r>
          <a:r>
            <a:rPr lang="en-US" sz="1900" kern="1200"/>
            <a:t>– </a:t>
          </a:r>
        </a:p>
      </dsp:txBody>
      <dsp:txXfrm>
        <a:off x="51444" y="143298"/>
        <a:ext cx="10987386" cy="950952"/>
      </dsp:txXfrm>
    </dsp:sp>
    <dsp:sp modelId="{09727C6F-6089-456A-90B3-E2C310CAB421}">
      <dsp:nvSpPr>
        <dsp:cNvPr id="0" name=""/>
        <dsp:cNvSpPr/>
      </dsp:nvSpPr>
      <dsp:spPr>
        <a:xfrm>
          <a:off x="0" y="1145695"/>
          <a:ext cx="11090274" cy="94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2116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Assumption- Organizations build knowledge and capability around the recurrent tasks that they perform.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To build and apply new architectural knowledge effectively, they face difficulty in switching from one learning mode to another and build new architectural knowledge in a context in which some of its old architectural knowledge may be relevant.</a:t>
          </a:r>
        </a:p>
      </dsp:txBody>
      <dsp:txXfrm>
        <a:off x="0" y="1145695"/>
        <a:ext cx="11090274" cy="943920"/>
      </dsp:txXfrm>
    </dsp:sp>
    <dsp:sp modelId="{C9AEB7D2-EB07-443A-91F3-AF5A6E4FFC62}">
      <dsp:nvSpPr>
        <dsp:cNvPr id="0" name=""/>
        <dsp:cNvSpPr/>
      </dsp:nvSpPr>
      <dsp:spPr>
        <a:xfrm>
          <a:off x="0" y="2089615"/>
          <a:ext cx="11090274" cy="1053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Bounded Rationality – Established organizations require significant time (and resources) to identify a particular innovation as architectural – because of the way knowledge is organized and managed inside a firm</a:t>
          </a:r>
        </a:p>
      </dsp:txBody>
      <dsp:txXfrm>
        <a:off x="51444" y="2141059"/>
        <a:ext cx="10987386" cy="950952"/>
      </dsp:txXfrm>
    </dsp:sp>
    <dsp:sp modelId="{1F570131-44A4-48B1-ACC3-91609B858A80}">
      <dsp:nvSpPr>
        <dsp:cNvPr id="0" name=""/>
        <dsp:cNvSpPr/>
      </dsp:nvSpPr>
      <dsp:spPr>
        <a:xfrm>
          <a:off x="0" y="3198176"/>
          <a:ext cx="11090274" cy="1053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Easier for new entrants to build the organizational flexibility (abandon old architectural knowledge and build new requires)</a:t>
          </a:r>
        </a:p>
      </dsp:txBody>
      <dsp:txXfrm>
        <a:off x="51444" y="3249620"/>
        <a:ext cx="10987386" cy="9509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16F4AB-A75F-41F4-B87A-F78E75785A3A}">
      <dsp:nvSpPr>
        <dsp:cNvPr id="0" name=""/>
        <dsp:cNvSpPr/>
      </dsp:nvSpPr>
      <dsp:spPr>
        <a:xfrm>
          <a:off x="0" y="579396"/>
          <a:ext cx="3119140" cy="1980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56EFC8-6FBC-44CF-8F0C-30F9295965AC}">
      <dsp:nvSpPr>
        <dsp:cNvPr id="0" name=""/>
        <dsp:cNvSpPr/>
      </dsp:nvSpPr>
      <dsp:spPr>
        <a:xfrm>
          <a:off x="346571" y="908639"/>
          <a:ext cx="3119140" cy="1980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Two-year, field-based study of the photolithographic alignment equipment industry </a:t>
          </a:r>
        </a:p>
      </dsp:txBody>
      <dsp:txXfrm>
        <a:off x="404582" y="966650"/>
        <a:ext cx="3003118" cy="1864631"/>
      </dsp:txXfrm>
    </dsp:sp>
    <dsp:sp modelId="{197BD08F-B3A4-407E-86E6-F2506AE97707}">
      <dsp:nvSpPr>
        <dsp:cNvPr id="0" name=""/>
        <dsp:cNvSpPr/>
      </dsp:nvSpPr>
      <dsp:spPr>
        <a:xfrm>
          <a:off x="3812282" y="579396"/>
          <a:ext cx="3119140" cy="1980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89DB26-BC5B-42E8-8EA9-B1CA1A07F3B7}">
      <dsp:nvSpPr>
        <dsp:cNvPr id="0" name=""/>
        <dsp:cNvSpPr/>
      </dsp:nvSpPr>
      <dsp:spPr>
        <a:xfrm>
          <a:off x="4158853" y="908639"/>
          <a:ext cx="3119140" cy="1980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Industry characterized by much smaller firms and a much faster rate of technological innovation</a:t>
          </a:r>
        </a:p>
      </dsp:txBody>
      <dsp:txXfrm>
        <a:off x="4216864" y="966650"/>
        <a:ext cx="3003118" cy="1864631"/>
      </dsp:txXfrm>
    </dsp:sp>
    <dsp:sp modelId="{B7706DEE-2EB7-4110-9252-3811FE5D10E5}">
      <dsp:nvSpPr>
        <dsp:cNvPr id="0" name=""/>
        <dsp:cNvSpPr/>
      </dsp:nvSpPr>
      <dsp:spPr>
        <a:xfrm>
          <a:off x="7624564" y="579396"/>
          <a:ext cx="3119140" cy="1980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EDAE73-3E23-4F6C-A45D-E971340F20E1}">
      <dsp:nvSpPr>
        <dsp:cNvPr id="0" name=""/>
        <dsp:cNvSpPr/>
      </dsp:nvSpPr>
      <dsp:spPr>
        <a:xfrm>
          <a:off x="7971135" y="908639"/>
          <a:ext cx="3119140" cy="1980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/>
            <a:t>Study was designed to serve as an exploration of the validity of the concept of architectural innovation</a:t>
          </a:r>
          <a:endParaRPr lang="en-US" sz="2000" kern="1200"/>
        </a:p>
      </dsp:txBody>
      <dsp:txXfrm>
        <a:off x="8029146" y="966650"/>
        <a:ext cx="3003118" cy="18646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61C314-73F5-4841-8C5E-3452D1FBCC42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517DF-3299-FD4C-B978-575DAAFE7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251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517DF-3299-FD4C-B978-575DAAFE78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93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517DF-3299-FD4C-B978-575DAAFE78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651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517DF-3299-FD4C-B978-575DAAFE78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586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517DF-3299-FD4C-B978-575DAAFE78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10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517DF-3299-FD4C-B978-575DAAFE78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903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Tuesday, February 21,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790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9361-B9A1-48F2-9473-23DE30E2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03906"/>
            <a:ext cx="11090275" cy="133305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86779-C2F3-447D-85F7-F6B0E2C9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D84-71F4-4271-8C46-0D47C0A9B12E}" type="datetime2">
              <a:rPr lang="en-US" smtClean="0"/>
              <a:t>Tuesday, February 21,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34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6583A-514F-4632-820D-E7EE236A4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3CBBB-7DDC-4437-8C7D-22A1C352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69EBF-DA20-4024-8006-B158D571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0CE1-F450-4107-B2CB-17B18F8A3F4A}" type="datetime2">
              <a:rPr lang="en-US" smtClean="0"/>
              <a:t>Tuesday, February 21,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C8B9-14B5-4DF1-994D-AB47DB3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76582-5F9B-4F5E-AAD5-D608CB68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3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025-CD7A-4966-867E-81CF82B15267}" type="datetime2">
              <a:rPr lang="en-US" smtClean="0"/>
              <a:t>Tuesday, February 21,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952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4644CBB8-40B8-42F8-9172-07A476341DDA}"/>
              </a:ext>
            </a:extLst>
          </p:cNvPr>
          <p:cNvGrpSpPr/>
          <p:nvPr/>
        </p:nvGrpSpPr>
        <p:grpSpPr>
          <a:xfrm>
            <a:off x="356481" y="879007"/>
            <a:ext cx="734257" cy="760506"/>
            <a:chOff x="5243759" y="1363788"/>
            <a:chExt cx="734257" cy="760506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35CE073E-302A-4AA7-98C7-8667DDDCFA1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4FD1AE2F-DD70-4E93-B905-E052A23F0B1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E8D529E5-8838-47F0-98A4-2D46F11E499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DA2564-D3DB-48AD-83F0-6CC6B574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474345"/>
            <a:ext cx="11077574" cy="2954655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64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29-0719-4517-94D6-FDF7F99E70F6}" type="datetime2">
              <a:rPr lang="en-US" smtClean="0"/>
              <a:t>Tuesday, February 21,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EA752-36DA-440B-8747-0EB29140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271" y="3629772"/>
            <a:ext cx="11074866" cy="267895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BCC02B0-8581-4752-B7BC-3CE1EF17B9F7}"/>
              </a:ext>
            </a:extLst>
          </p:cNvPr>
          <p:cNvSpPr>
            <a:spLocks noChangeAspect="1"/>
          </p:cNvSpPr>
          <p:nvPr/>
        </p:nvSpPr>
        <p:spPr>
          <a:xfrm rot="18900000">
            <a:off x="11209132" y="4448189"/>
            <a:ext cx="999200" cy="1262947"/>
          </a:xfrm>
          <a:custGeom>
            <a:avLst/>
            <a:gdLst>
              <a:gd name="connsiteX0" fmla="*/ 540000 w 999200"/>
              <a:gd name="connsiteY0" fmla="*/ 0 h 1262947"/>
              <a:gd name="connsiteX1" fmla="*/ 999200 w 999200"/>
              <a:gd name="connsiteY1" fmla="*/ 815317 h 1262947"/>
              <a:gd name="connsiteX2" fmla="*/ 552185 w 999200"/>
              <a:gd name="connsiteY2" fmla="*/ 1262333 h 1262947"/>
              <a:gd name="connsiteX3" fmla="*/ 540000 w 999200"/>
              <a:gd name="connsiteY3" fmla="*/ 1262947 h 1262947"/>
              <a:gd name="connsiteX4" fmla="*/ 0 w 999200"/>
              <a:gd name="connsiteY4" fmla="*/ 992947 h 1262947"/>
              <a:gd name="connsiteX5" fmla="*/ 10971 w 999200"/>
              <a:gd name="connsiteY5" fmla="*/ 938533 h 1262947"/>
              <a:gd name="connsiteX6" fmla="*/ 15626 w 999200"/>
              <a:gd name="connsiteY6" fmla="*/ 931034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200" h="1262947">
                <a:moveTo>
                  <a:pt x="540000" y="0"/>
                </a:moveTo>
                <a:lnTo>
                  <a:pt x="999200" y="815317"/>
                </a:lnTo>
                <a:lnTo>
                  <a:pt x="552185" y="1262333"/>
                </a:lnTo>
                <a:lnTo>
                  <a:pt x="540000" y="1262947"/>
                </a:ln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10200000" scaled="0"/>
          </a:gradFill>
          <a:ln>
            <a:noFill/>
          </a:ln>
          <a:effectLst>
            <a:innerShdw blurRad="254000" dist="101600" dir="4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A0FF4DB-8180-4D26-AEAE-7ECDB670F71D}"/>
              </a:ext>
            </a:extLst>
          </p:cNvPr>
          <p:cNvSpPr/>
          <p:nvPr/>
        </p:nvSpPr>
        <p:spPr>
          <a:xfrm rot="2700000">
            <a:off x="11686937" y="4853516"/>
            <a:ext cx="540000" cy="978284"/>
          </a:xfrm>
          <a:custGeom>
            <a:avLst/>
            <a:gdLst>
              <a:gd name="connsiteX0" fmla="*/ 113288 w 540000"/>
              <a:gd name="connsiteY0" fmla="*/ 0 h 978284"/>
              <a:gd name="connsiteX1" fmla="*/ 539386 w 540000"/>
              <a:gd name="connsiteY1" fmla="*/ 426099 h 978284"/>
              <a:gd name="connsiteX2" fmla="*/ 540000 w 540000"/>
              <a:gd name="connsiteY2" fmla="*/ 438284 h 978284"/>
              <a:gd name="connsiteX3" fmla="*/ 270000 w 540000"/>
              <a:gd name="connsiteY3" fmla="*/ 978284 h 978284"/>
              <a:gd name="connsiteX4" fmla="*/ 0 w 540000"/>
              <a:gd name="connsiteY4" fmla="*/ 438284 h 978284"/>
              <a:gd name="connsiteX5" fmla="*/ 79081 w 540000"/>
              <a:gd name="connsiteY5" fmla="*/ 56446 h 97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00" h="978284">
                <a:moveTo>
                  <a:pt x="113288" y="0"/>
                </a:moveTo>
                <a:lnTo>
                  <a:pt x="539386" y="426099"/>
                </a:lnTo>
                <a:lnTo>
                  <a:pt x="540000" y="438284"/>
                </a:lnTo>
                <a:cubicBezTo>
                  <a:pt x="540000" y="736518"/>
                  <a:pt x="419117" y="978284"/>
                  <a:pt x="270000" y="978284"/>
                </a:cubicBezTo>
                <a:cubicBezTo>
                  <a:pt x="120883" y="978284"/>
                  <a:pt x="0" y="736518"/>
                  <a:pt x="0" y="438284"/>
                </a:cubicBezTo>
                <a:cubicBezTo>
                  <a:pt x="0" y="289167"/>
                  <a:pt x="30220" y="154167"/>
                  <a:pt x="79081" y="56446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3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5673-5512-4AAA-9AEB-E00C61EC65D5}" type="datetime2">
              <a:rPr lang="en-US" smtClean="0"/>
              <a:t>Tuesday, February 21,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274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881275"/>
            <a:ext cx="5437186" cy="535354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577270"/>
            <a:ext cx="5429114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881275"/>
            <a:ext cx="5436392" cy="535354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577270"/>
            <a:ext cx="5436391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38FA-2E87-4873-8BBA-13E447C9A99A}" type="datetime2">
              <a:rPr lang="en-US" smtClean="0"/>
              <a:t>Tuesday, February 21,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117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550799"/>
            <a:ext cx="8283313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51F65-E111-4656-83BE-CFCDE2D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B40A-97BD-4BFB-B639-0BFF95FDE8B7}" type="datetime2">
              <a:rPr lang="en-US" smtClean="0"/>
              <a:t>Tuesday, February 21,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F82CB-2D17-4918-821E-485475C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6589D-A056-4817-AE15-39D87FE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489F067-39E1-4757-BC11-6169A343F2E1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10727" y="3958416"/>
            <a:ext cx="3536330" cy="1853969"/>
          </a:xfrm>
          <a:custGeom>
            <a:avLst/>
            <a:gdLst>
              <a:gd name="connsiteX0" fmla="*/ 3536330 w 3536330"/>
              <a:gd name="connsiteY0" fmla="*/ 1853969 h 1853969"/>
              <a:gd name="connsiteX1" fmla="*/ 1682362 w 3536330"/>
              <a:gd name="connsiteY1" fmla="*/ 0 h 1853969"/>
              <a:gd name="connsiteX2" fmla="*/ 52157 w 3536330"/>
              <a:gd name="connsiteY2" fmla="*/ 970257 h 1853969"/>
              <a:gd name="connsiteX3" fmla="*/ 0 w 3536330"/>
              <a:gd name="connsiteY3" fmla="*/ 1078528 h 1853969"/>
              <a:gd name="connsiteX4" fmla="*/ 757215 w 3536330"/>
              <a:gd name="connsiteY4" fmla="*/ 1835743 h 1853969"/>
              <a:gd name="connsiteX5" fmla="*/ 774211 w 3536330"/>
              <a:gd name="connsiteY5" fmla="*/ 1667149 h 1853969"/>
              <a:gd name="connsiteX6" fmla="*/ 1682362 w 3536330"/>
              <a:gd name="connsiteY6" fmla="*/ 926985 h 1853969"/>
              <a:gd name="connsiteX7" fmla="*/ 2609345 w 3536330"/>
              <a:gd name="connsiteY7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6330" h="1853969">
                <a:moveTo>
                  <a:pt x="3536330" y="1853969"/>
                </a:moveTo>
                <a:cubicBezTo>
                  <a:pt x="3536330" y="830051"/>
                  <a:pt x="2706280" y="0"/>
                  <a:pt x="1682362" y="0"/>
                </a:cubicBezTo>
                <a:cubicBezTo>
                  <a:pt x="978418" y="0"/>
                  <a:pt x="366107" y="392328"/>
                  <a:pt x="52157" y="970257"/>
                </a:cubicBezTo>
                <a:lnTo>
                  <a:pt x="0" y="1078528"/>
                </a:lnTo>
                <a:lnTo>
                  <a:pt x="757215" y="1835743"/>
                </a:lnTo>
                <a:lnTo>
                  <a:pt x="774211" y="1667149"/>
                </a:lnTo>
                <a:cubicBezTo>
                  <a:pt x="860649" y="1244739"/>
                  <a:pt x="1234397" y="926985"/>
                  <a:pt x="1682362" y="926985"/>
                </a:cubicBezTo>
                <a:cubicBezTo>
                  <a:pt x="2194320" y="926985"/>
                  <a:pt x="2609345" y="1342010"/>
                  <a:pt x="260934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355600" dist="101600" dir="162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D231011-607F-42F1-B2D9-2BA8E91CC6AF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81151" y="3649708"/>
            <a:ext cx="3478701" cy="2164843"/>
          </a:xfrm>
          <a:custGeom>
            <a:avLst/>
            <a:gdLst>
              <a:gd name="connsiteX0" fmla="*/ 3478701 w 3478701"/>
              <a:gd name="connsiteY0" fmla="*/ 2164843 h 2164843"/>
              <a:gd name="connsiteX1" fmla="*/ 1624733 w 3478701"/>
              <a:gd name="connsiteY1" fmla="*/ 0 h 2164843"/>
              <a:gd name="connsiteX2" fmla="*/ 87393 w 3478701"/>
              <a:gd name="connsiteY2" fmla="*/ 954459 h 2164843"/>
              <a:gd name="connsiteX3" fmla="*/ 0 w 3478701"/>
              <a:gd name="connsiteY3" fmla="*/ 1122434 h 2164843"/>
              <a:gd name="connsiteX4" fmla="*/ 736015 w 3478701"/>
              <a:gd name="connsiteY4" fmla="*/ 1858449 h 2164843"/>
              <a:gd name="connsiteX5" fmla="*/ 739424 w 3478701"/>
              <a:gd name="connsiteY5" fmla="*/ 1842964 h 2164843"/>
              <a:gd name="connsiteX6" fmla="*/ 1624733 w 3478701"/>
              <a:gd name="connsiteY6" fmla="*/ 1082422 h 2164843"/>
              <a:gd name="connsiteX7" fmla="*/ 2551716 w 3478701"/>
              <a:gd name="connsiteY7" fmla="*/ 2164843 h 21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701" h="2164843">
                <a:moveTo>
                  <a:pt x="3478701" y="2164843"/>
                </a:moveTo>
                <a:cubicBezTo>
                  <a:pt x="3478701" y="969234"/>
                  <a:pt x="2648651" y="0"/>
                  <a:pt x="1624733" y="0"/>
                </a:cubicBezTo>
                <a:cubicBezTo>
                  <a:pt x="984784" y="0"/>
                  <a:pt x="420564" y="378607"/>
                  <a:pt x="87393" y="954459"/>
                </a:cubicBezTo>
                <a:lnTo>
                  <a:pt x="0" y="1122434"/>
                </a:lnTo>
                <a:lnTo>
                  <a:pt x="736015" y="1858449"/>
                </a:lnTo>
                <a:lnTo>
                  <a:pt x="739424" y="1842964"/>
                </a:lnTo>
                <a:cubicBezTo>
                  <a:pt x="856791" y="1402344"/>
                  <a:pt x="1208766" y="1082422"/>
                  <a:pt x="1624733" y="1082422"/>
                </a:cubicBezTo>
                <a:cubicBezTo>
                  <a:pt x="2136692" y="1082422"/>
                  <a:pt x="2551716" y="1567038"/>
                  <a:pt x="2551716" y="216484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472EFA-56B5-4A41-8D4B-E9F37727F34D}"/>
              </a:ext>
            </a:extLst>
          </p:cNvPr>
          <p:cNvSpPr/>
          <p:nvPr/>
        </p:nvSpPr>
        <p:spPr>
          <a:xfrm rot="13500000" flipV="1">
            <a:off x="1512277" y="2840042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3781B6C-21AD-489D-A3CB-522BB2AC543F}"/>
              </a:ext>
            </a:extLst>
          </p:cNvPr>
          <p:cNvSpPr>
            <a:spLocks noChangeAspect="1"/>
          </p:cNvSpPr>
          <p:nvPr/>
        </p:nvSpPr>
        <p:spPr>
          <a:xfrm>
            <a:off x="1780661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1AD5B80-530E-44CD-8D4A-2796FB214CBF}"/>
              </a:ext>
            </a:extLst>
          </p:cNvPr>
          <p:cNvGrpSpPr/>
          <p:nvPr/>
        </p:nvGrpSpPr>
        <p:grpSpPr>
          <a:xfrm>
            <a:off x="623181" y="1514007"/>
            <a:ext cx="734257" cy="760506"/>
            <a:chOff x="5243759" y="1363788"/>
            <a:chExt cx="734257" cy="760506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2F746AA8-9050-4515-9B17-BC850368529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23EC1AC3-1698-46D5-80B7-F22F15E1A5E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73766156-553C-46EB-93FA-4F37CC0FF5C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74698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E0E3-ECF6-4CFE-8698-AEFEBCECC3C0}" type="datetime2">
              <a:rPr lang="en-US" smtClean="0"/>
              <a:t>Tuesday, February 21,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265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2FC-960E-4740-921F-B36862979F21}" type="datetime2">
              <a:rPr lang="en-US" smtClean="0"/>
              <a:t>Tuesday, February 21,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80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98F1FBA-F8BB-42CF-8B3E-D19AAFEE96C1}"/>
              </a:ext>
            </a:extLst>
          </p:cNvPr>
          <p:cNvGrpSpPr/>
          <p:nvPr/>
        </p:nvGrpSpPr>
        <p:grpSpPr>
          <a:xfrm>
            <a:off x="334964" y="5115518"/>
            <a:ext cx="734257" cy="760506"/>
            <a:chOff x="5243759" y="1363788"/>
            <a:chExt cx="734257" cy="7605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0EE09DD-C3DB-4266-BCC3-A765CFFBF37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F301FE0-96DC-4EFB-BBEE-AED762C337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BEAD276-8850-4C0C-9777-8537000D522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5EE0A0-B07E-479B-9684-4BD09FA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75409"/>
            <a:ext cx="4500562" cy="984885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893A9-3462-4F51-83AE-5D2F124B9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575409"/>
            <a:ext cx="6373813" cy="573331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9240C-79C0-4A88-A476-725DE1B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76195"/>
            <a:ext cx="4500562" cy="4532530"/>
          </a:xfrm>
        </p:spPr>
        <p:txBody>
          <a:bodyPr anchor="t" anchorCtr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C9E2-CB44-4C05-9BB5-496C18A241E0}" type="datetime2">
              <a:rPr lang="en-US" smtClean="0"/>
              <a:t>Tuesday, February 21,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243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Tuesday, February 21,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11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640953-5B51-5F4D-8116-2F57B6BA01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274955"/>
            <a:ext cx="5633884" cy="2986234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CN" sz="3500" dirty="0">
                <a:ea typeface="新細明體" charset="-120"/>
              </a:rPr>
              <a:t>A</a:t>
            </a:r>
            <a:r>
              <a:rPr lang="en-US" altLang="zh-HK" sz="3500" dirty="0"/>
              <a:t>rchitectural Innovation: The Reconfiguration of Existing Product Technologies and the Failure of Established Firms </a:t>
            </a:r>
            <a:endParaRPr lang="en-US" sz="3500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5632CE9-79BC-204C-A313-764C559575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712151" cy="2265216"/>
          </a:xfrm>
        </p:spPr>
        <p:txBody>
          <a:bodyPr>
            <a:normAutofit/>
          </a:bodyPr>
          <a:lstStyle/>
          <a:p>
            <a:pPr marL="114300"/>
            <a:r>
              <a:rPr lang="en-US" altLang="zh-HK" dirty="0">
                <a:solidFill>
                  <a:schemeClr val="tx1">
                    <a:alpha val="60000"/>
                  </a:schemeClr>
                </a:solidFill>
                <a:latin typeface="+mj-lt"/>
                <a:ea typeface="+mj-ea"/>
                <a:cs typeface="+mj-cs"/>
              </a:rPr>
              <a:t>1990 </a:t>
            </a:r>
          </a:p>
          <a:p>
            <a:pPr marL="114300"/>
            <a:r>
              <a:rPr lang="en-US" altLang="zh-HK" i="1" dirty="0">
                <a:solidFill>
                  <a:schemeClr val="tx1">
                    <a:alpha val="60000"/>
                  </a:schemeClr>
                </a:solidFill>
                <a:latin typeface="+mj-lt"/>
                <a:ea typeface="+mj-ea"/>
                <a:cs typeface="+mj-cs"/>
              </a:rPr>
              <a:t>Administrative Science Quarterly</a:t>
            </a:r>
            <a:r>
              <a:rPr lang="en-US" altLang="zh-HK" dirty="0">
                <a:solidFill>
                  <a:schemeClr val="tx1">
                    <a:alpha val="60000"/>
                  </a:schemeClr>
                </a:solidFill>
                <a:latin typeface="+mj-lt"/>
                <a:ea typeface="+mj-ea"/>
                <a:cs typeface="+mj-cs"/>
              </a:rPr>
              <a:t>, 1990</a:t>
            </a:r>
            <a:endParaRPr lang="en-US" altLang="zh-CN" dirty="0">
              <a:solidFill>
                <a:schemeClr val="tx1">
                  <a:alpha val="60000"/>
                </a:schemeClr>
              </a:solidFill>
              <a:latin typeface="+mj-lt"/>
              <a:ea typeface="+mj-ea"/>
              <a:cs typeface="+mj-cs"/>
            </a:endParaRPr>
          </a:p>
          <a:p>
            <a:pPr marL="114300"/>
            <a:r>
              <a:rPr lang="en-US" altLang="zh-HK" dirty="0">
                <a:solidFill>
                  <a:schemeClr val="tx1">
                    <a:alpha val="60000"/>
                  </a:schemeClr>
                </a:solidFill>
                <a:latin typeface="+mj-lt"/>
                <a:ea typeface="+mj-ea"/>
                <a:cs typeface="+mj-cs"/>
              </a:rPr>
              <a:t>Special Issue: Technology, Organizations, and Innovation</a:t>
            </a:r>
            <a:endParaRPr lang="en-US" altLang="zh-CN" dirty="0">
              <a:solidFill>
                <a:schemeClr val="tx1">
                  <a:alpha val="60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9665C101-AF9F-4CCA-9C10-6D9A8027C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43850" y="516365"/>
            <a:ext cx="631474" cy="667800"/>
            <a:chOff x="2994153" y="1378666"/>
            <a:chExt cx="631474" cy="667800"/>
          </a:xfrm>
        </p:grpSpPr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E4DD7E2C-5AEC-4668-AB6D-DD1BBEF31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ECB63603-49B8-4F6B-8274-67FD679D3B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D6E47BA4-8BC2-4A92-8628-86525C6E2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36786" y="5488205"/>
            <a:ext cx="990001" cy="677713"/>
            <a:chOff x="5374602" y="1609637"/>
            <a:chExt cx="990001" cy="677713"/>
          </a:xfrm>
        </p:grpSpPr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70FECBE4-76C4-49A9-AE7A-C5403D77C3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437618" y="1814525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84C4E1DC-4F9F-41E3-8B0D-312AA33E1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415088" y="1760131"/>
              <a:ext cx="926985" cy="527219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  <a:alpha val="20000"/>
              </a:schemeClr>
            </a:soli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F1351A97-A42C-4825-9061-4F80DF79D9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464475" y="201027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B296169C-E572-4713-9921-07F8D25C69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954988" y="1519764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0" name="Subtitle 2">
            <a:extLst>
              <a:ext uri="{FF2B5EF4-FFF2-40B4-BE49-F238E27FC236}">
                <a16:creationId xmlns:a16="http://schemas.microsoft.com/office/drawing/2014/main" id="{0393EEC5-F168-AC4A-B53A-E6D40C71EC2C}"/>
              </a:ext>
            </a:extLst>
          </p:cNvPr>
          <p:cNvSpPr txBox="1">
            <a:spLocks/>
          </p:cNvSpPr>
          <p:nvPr/>
        </p:nvSpPr>
        <p:spPr>
          <a:xfrm>
            <a:off x="449553" y="5749447"/>
            <a:ext cx="5104870" cy="983217"/>
          </a:xfrm>
          <a:prstGeom prst="rect">
            <a:avLst/>
          </a:prstGeom>
          <a:solidFill>
            <a:srgbClr val="3A2321"/>
          </a:solidFill>
        </p:spPr>
        <p:txBody>
          <a:bodyPr vert="horz" wrap="square" lIns="0" tIns="0" rIns="0" bIns="0" rtlCol="0" anchor="ctr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>
              <a:lnSpc>
                <a:spcPct val="90000"/>
              </a:lnSpc>
            </a:pPr>
            <a:endParaRPr lang="en-US" sz="1800" dirty="0">
              <a:solidFill>
                <a:schemeClr val="tx1">
                  <a:alpha val="60000"/>
                </a:schemeClr>
              </a:solidFill>
              <a:latin typeface="+mj-lt"/>
              <a:ea typeface="+mj-ea"/>
              <a:cs typeface="+mj-cs"/>
            </a:endParaRPr>
          </a:p>
          <a:p>
            <a:pPr marL="114300">
              <a:lnSpc>
                <a:spcPct val="90000"/>
              </a:lnSpc>
            </a:pPr>
            <a:r>
              <a:rPr lang="en-US" sz="1800" dirty="0">
                <a:solidFill>
                  <a:schemeClr val="tx1">
                    <a:alpha val="60000"/>
                  </a:schemeClr>
                </a:solidFill>
                <a:latin typeface="+mj-lt"/>
                <a:ea typeface="+mj-ea"/>
                <a:cs typeface="+mj-cs"/>
              </a:rPr>
              <a:t>Revised by Bryn Choi, Spring 2023</a:t>
            </a:r>
          </a:p>
          <a:p>
            <a:pPr marL="114300">
              <a:lnSpc>
                <a:spcPct val="90000"/>
              </a:lnSpc>
            </a:pPr>
            <a:r>
              <a:rPr lang="en-US" sz="1800" dirty="0">
                <a:solidFill>
                  <a:schemeClr val="tx1">
                    <a:alpha val="60000"/>
                  </a:schemeClr>
                </a:solidFill>
                <a:latin typeface="+mj-lt"/>
                <a:ea typeface="+mj-ea"/>
                <a:cs typeface="+mj-cs"/>
              </a:rPr>
              <a:t>Prepared by Deepika Chhillar, Spring 2021</a:t>
            </a:r>
            <a:endParaRPr lang="en-US" altLang="zh-CN" sz="1800" dirty="0">
              <a:solidFill>
                <a:schemeClr val="tx1">
                  <a:alpha val="6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9D7CD9BD-19E2-E04F-BC2F-AF6F69F469F9}"/>
              </a:ext>
            </a:extLst>
          </p:cNvPr>
          <p:cNvSpPr txBox="1">
            <a:spLocks/>
          </p:cNvSpPr>
          <p:nvPr/>
        </p:nvSpPr>
        <p:spPr>
          <a:xfrm>
            <a:off x="550863" y="3780596"/>
            <a:ext cx="5633884" cy="390180"/>
          </a:xfrm>
          <a:prstGeom prst="rect">
            <a:avLst/>
          </a:prstGeom>
          <a:solidFill>
            <a:srgbClr val="3A2321"/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IN" dirty="0">
                <a:solidFill>
                  <a:srgbClr val="FFFFFF"/>
                </a:solidFill>
              </a:rPr>
              <a:t>Rebecca M. Henderson and Kim B. Clark</a:t>
            </a:r>
          </a:p>
        </p:txBody>
      </p:sp>
      <p:pic>
        <p:nvPicPr>
          <p:cNvPr id="3" name="Picture 2" descr="A collage of two people&#10;&#10;Description automatically generated with medium confidence">
            <a:extLst>
              <a:ext uri="{FF2B5EF4-FFF2-40B4-BE49-F238E27FC236}">
                <a16:creationId xmlns:a16="http://schemas.microsoft.com/office/drawing/2014/main" id="{D7E05E6F-3A7C-D0BB-45F0-9D3BE6B301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585" t="49531"/>
          <a:stretch/>
        </p:blipFill>
        <p:spPr>
          <a:xfrm>
            <a:off x="8853424" y="3543356"/>
            <a:ext cx="2819557" cy="2948406"/>
          </a:xfrm>
          <a:prstGeom prst="rect">
            <a:avLst/>
          </a:prstGeom>
        </p:spPr>
      </p:pic>
      <p:pic>
        <p:nvPicPr>
          <p:cNvPr id="4" name="Picture 3" descr="A collage of two people&#10;&#10;Description automatically generated with medium confidence">
            <a:extLst>
              <a:ext uri="{FF2B5EF4-FFF2-40B4-BE49-F238E27FC236}">
                <a16:creationId xmlns:a16="http://schemas.microsoft.com/office/drawing/2014/main" id="{93B56D34-9500-6411-19FD-07558673A2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50" t="2559" r="36450" b="49531"/>
          <a:stretch/>
        </p:blipFill>
        <p:spPr>
          <a:xfrm>
            <a:off x="6662795" y="1152395"/>
            <a:ext cx="2937984" cy="279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276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662BB3-177D-8F43-AE9E-B0370A79C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5437185" cy="1997855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Photolithography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4A7F9-7DF0-2D40-8F98-685346C5B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431145"/>
            <a:ext cx="5799139" cy="4328440"/>
          </a:xfrm>
        </p:spPr>
        <p:txBody>
          <a:bodyPr anchor="t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The process that transfers shapes from a template (</a:t>
            </a:r>
            <a:r>
              <a:rPr lang="en-US" sz="2000" dirty="0">
                <a:solidFill>
                  <a:srgbClr val="FFC000"/>
                </a:solidFill>
              </a:rPr>
              <a:t>photomask) </a:t>
            </a:r>
            <a:r>
              <a:rPr lang="en-US" sz="2000" dirty="0">
                <a:solidFill>
                  <a:srgbClr val="FFFFFF"/>
                </a:solidFill>
              </a:rPr>
              <a:t>onto a surface (</a:t>
            </a:r>
            <a:r>
              <a:rPr lang="en-US" sz="2000" dirty="0">
                <a:solidFill>
                  <a:srgbClr val="FFC000"/>
                </a:solidFill>
              </a:rPr>
              <a:t>silicon wafer</a:t>
            </a:r>
            <a:r>
              <a:rPr lang="en-US" sz="2000" dirty="0">
                <a:solidFill>
                  <a:srgbClr val="FFFFFF"/>
                </a:solidFill>
              </a:rPr>
              <a:t>) using light</a:t>
            </a:r>
          </a:p>
          <a:p>
            <a:r>
              <a:rPr lang="en-US" sz="2000" dirty="0">
                <a:solidFill>
                  <a:srgbClr val="FFFFFF"/>
                </a:solidFill>
              </a:rPr>
              <a:t>Used in micro manufacturing applications – in digital device such as computers, phones</a:t>
            </a:r>
          </a:p>
          <a:p>
            <a:pPr>
              <a:lnSpc>
                <a:spcPct val="120000"/>
              </a:lnSpc>
            </a:pPr>
            <a:r>
              <a:rPr lang="en-IN" sz="2000" dirty="0">
                <a:solidFill>
                  <a:srgbClr val="FFFFFF"/>
                </a:solidFill>
              </a:rPr>
              <a:t>Kasper's failure to understand the challenge posed by the proximity aligner is especially puzzling given its established position in the market and its depth of experience in </a:t>
            </a:r>
            <a:r>
              <a:rPr lang="en-IN" sz="2000" dirty="0" err="1">
                <a:solidFill>
                  <a:srgbClr val="FFFFFF"/>
                </a:solidFill>
              </a:rPr>
              <a:t>photoli-thography</a:t>
            </a:r>
            <a:r>
              <a:rPr lang="en-IN" sz="2000" dirty="0">
                <a:solidFill>
                  <a:srgbClr val="FFFFFF"/>
                </a:solidFill>
              </a:rPr>
              <a:t>. </a:t>
            </a:r>
          </a:p>
          <a:p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37A404D6-86D1-4949-A8BE-7BA14106D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6668" y="787955"/>
            <a:ext cx="3554416" cy="1997856"/>
          </a:xfrm>
          <a:custGeom>
            <a:avLst/>
            <a:gdLst/>
            <a:ahLst/>
            <a:cxnLst/>
            <a:rect l="l" t="t" r="r" b="b"/>
            <a:pathLst>
              <a:path w="4713922" h="5759450">
                <a:moveTo>
                  <a:pt x="0" y="0"/>
                </a:moveTo>
                <a:lnTo>
                  <a:pt x="4713922" y="0"/>
                </a:lnTo>
                <a:lnTo>
                  <a:pt x="4713922" y="5759450"/>
                </a:lnTo>
                <a:lnTo>
                  <a:pt x="0" y="5759450"/>
                </a:lnTo>
                <a:close/>
              </a:path>
            </a:pathLst>
          </a:cu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489717A1-CAE2-7846-91B3-90DFED6DC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3212455"/>
            <a:ext cx="5870294" cy="329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182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DC312-74CF-A446-B837-683BBB628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9275"/>
            <a:ext cx="12192000" cy="1332000"/>
          </a:xfrm>
        </p:spPr>
        <p:txBody>
          <a:bodyPr/>
          <a:lstStyle/>
          <a:p>
            <a:pPr algn="ctr"/>
            <a:r>
              <a:rPr lang="en-US" dirty="0"/>
              <a:t>Discussion and </a:t>
            </a:r>
            <a:r>
              <a:rPr lang="en-US" dirty="0">
                <a:solidFill>
                  <a:srgbClr val="FFFF00"/>
                </a:solidFill>
              </a:rPr>
              <a:t>Future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7D050-2773-2943-8A58-F36FCACF1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431573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zh-HK" dirty="0">
                <a:solidFill>
                  <a:srgbClr val="FFFFFF"/>
                </a:solidFill>
              </a:rPr>
              <a:t>Assume that organizations are boundedly rational &gt;&gt; </a:t>
            </a:r>
            <a:r>
              <a:rPr lang="en-US" altLang="zh-HK" dirty="0">
                <a:solidFill>
                  <a:srgbClr val="FFFF00"/>
                </a:solidFill>
              </a:rPr>
              <a:t>explore ways in which firm’s history and culture affect formulation of architectural and component knowledge </a:t>
            </a:r>
          </a:p>
          <a:p>
            <a:pPr>
              <a:lnSpc>
                <a:spcPct val="80000"/>
              </a:lnSpc>
            </a:pPr>
            <a:r>
              <a:rPr lang="en-US" altLang="zh-HK" dirty="0">
                <a:solidFill>
                  <a:srgbClr val="FFFFFF"/>
                </a:solidFill>
              </a:rPr>
              <a:t>Assume that architectural knowledge embedded in routines and channels becomes inert and hard to change. &gt;&gt; </a:t>
            </a:r>
            <a:r>
              <a:rPr lang="en-US" altLang="zh-HK" dirty="0">
                <a:solidFill>
                  <a:srgbClr val="FFFF00"/>
                </a:solidFill>
              </a:rPr>
              <a:t>explore the extent to which this can be avoided </a:t>
            </a:r>
          </a:p>
          <a:p>
            <a:pPr>
              <a:lnSpc>
                <a:spcPct val="80000"/>
              </a:lnSpc>
            </a:pPr>
            <a:r>
              <a:rPr lang="en-US" altLang="zh-HK" dirty="0">
                <a:solidFill>
                  <a:srgbClr val="FFFFFF"/>
                </a:solidFill>
              </a:rPr>
              <a:t>An architectural innovation’s effect depends in a direct way on the nature of organizational learning &gt;&gt; </a:t>
            </a:r>
            <a:r>
              <a:rPr lang="en-US" altLang="zh-HK" dirty="0">
                <a:solidFill>
                  <a:srgbClr val="FFFF00"/>
                </a:solidFill>
              </a:rPr>
              <a:t>what drives effective learning about new architectures and how learning about components may be related to it?</a:t>
            </a:r>
          </a:p>
          <a:p>
            <a:pPr>
              <a:lnSpc>
                <a:spcPct val="80000"/>
              </a:lnSpc>
            </a:pPr>
            <a:r>
              <a:rPr lang="en-US" altLang="zh-HK" dirty="0">
                <a:solidFill>
                  <a:srgbClr val="FFFFFF"/>
                </a:solidFill>
              </a:rPr>
              <a:t>The effect of technology on competitive strategy</a:t>
            </a:r>
            <a:endParaRPr lang="en-US" altLang="zh-TW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279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73A84-A090-4644-B17B-E2EA25F03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9275"/>
            <a:ext cx="12192000" cy="1332000"/>
          </a:xfrm>
        </p:spPr>
        <p:txBody>
          <a:bodyPr/>
          <a:lstStyle/>
          <a:p>
            <a:pPr algn="ctr"/>
            <a:r>
              <a:rPr lang="en-US" dirty="0"/>
              <a:t>Discussion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D7520-0F4E-8243-9C57-8056EBA15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200"/>
            <a:ext cx="11090274" cy="15162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How do we explain the fall of incumbents in the service industry – who usually does not have a product-based architecture, and so, ideally, would have more attention channeled towards identifying architectural innovation among their competitors?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921779-FF17-9448-B8F9-C70AAAF267AA}"/>
              </a:ext>
            </a:extLst>
          </p:cNvPr>
          <p:cNvSpPr/>
          <p:nvPr/>
        </p:nvSpPr>
        <p:spPr>
          <a:xfrm>
            <a:off x="1414462" y="5985559"/>
            <a:ext cx="107775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/>
              <a:t>* Misattributed to Mark Twain (a different version was originally given by Leo Tolstoy, 1897)</a:t>
            </a:r>
            <a:br>
              <a:rPr lang="en-IN" dirty="0"/>
            </a:b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A5700A-3374-3B4D-9219-C1D3EC70CF82}"/>
              </a:ext>
            </a:extLst>
          </p:cNvPr>
          <p:cNvSpPr/>
          <p:nvPr/>
        </p:nvSpPr>
        <p:spPr>
          <a:xfrm>
            <a:off x="1674055" y="4549762"/>
            <a:ext cx="87782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400" b="1" dirty="0"/>
              <a:t>“It </a:t>
            </a:r>
            <a:r>
              <a:rPr lang="en-IN" sz="2400" b="1" dirty="0" err="1"/>
              <a:t>ain’t</a:t>
            </a:r>
            <a:r>
              <a:rPr lang="en-IN" sz="2400" b="1" dirty="0"/>
              <a:t> what you don’t know that gets you into trouble. </a:t>
            </a:r>
          </a:p>
          <a:p>
            <a:pPr algn="ctr"/>
            <a:r>
              <a:rPr lang="en-IN" sz="2400" b="1" dirty="0"/>
              <a:t>It’s what you know for sure that just </a:t>
            </a:r>
            <a:r>
              <a:rPr lang="en-IN" sz="2400" b="1" dirty="0" err="1"/>
              <a:t>ain’t</a:t>
            </a:r>
            <a:r>
              <a:rPr lang="en-IN" sz="2400" b="1" dirty="0"/>
              <a:t> so.” *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86906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0B7752B-728D-4CA3-8923-C4F7F7702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6D191B-1E87-6443-BB6A-9C67DDD59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549275"/>
            <a:ext cx="4550898" cy="5543549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US" dirty="0"/>
              <a:t>Research Objective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9899A3-416E-4DB5-846D-023526052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0899" y="0"/>
            <a:ext cx="7641102" cy="6858000"/>
          </a:xfrm>
          <a:prstGeom prst="rect">
            <a:avLst/>
          </a:prstGeom>
          <a:solidFill>
            <a:schemeClr val="bg2">
              <a:lumMod val="10000"/>
              <a:lumOff val="9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47721B4-911A-0D8A-309B-A3F0F09431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6433472"/>
              </p:ext>
            </p:extLst>
          </p:nvPr>
        </p:nvGraphicFramePr>
        <p:xfrm>
          <a:off x="5267325" y="549275"/>
          <a:ext cx="6373814" cy="5759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16933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0B7752B-728D-4CA3-8923-C4F7F7702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247FA9-C54C-2949-B1F0-842E820D0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520825"/>
            <a:ext cx="5086350" cy="3779838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A framework          for defining Innovation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0205E53-D75C-4F15-A4A3-21DA0826F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2950" y="623661"/>
            <a:ext cx="667800" cy="631474"/>
            <a:chOff x="8069541" y="1262702"/>
            <a:chExt cx="667800" cy="63147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B48C7E5-9699-4FB1-9EEE-581C68629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>
              <a:off x="8069541" y="1262702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10200000" scaled="0"/>
            </a:gradFill>
            <a:ln>
              <a:noFill/>
            </a:ln>
            <a:effectLst>
              <a:innerShdw blurRad="127000" dist="50800" dir="42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16993F2-7052-4269-8B81-AC271D2D9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8332341" y="1436239"/>
              <a:ext cx="270000" cy="540000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52D58DC7-20C8-4471-BAA7-B296A2AEC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384" y="49771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E4AABAC-100B-437F-86D3-981412859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3261346" y="5733597"/>
            <a:ext cx="1758388" cy="926985"/>
          </a:xfrm>
          <a:custGeom>
            <a:avLst/>
            <a:gdLst>
              <a:gd name="connsiteX0" fmla="*/ 1486881 w 1758388"/>
              <a:gd name="connsiteY0" fmla="*/ 271508 h 926985"/>
              <a:gd name="connsiteX1" fmla="*/ 1758388 w 1758388"/>
              <a:gd name="connsiteY1" fmla="*/ 926985 h 926985"/>
              <a:gd name="connsiteX2" fmla="*/ 1294895 w 1758388"/>
              <a:gd name="connsiteY2" fmla="*/ 926985 h 926985"/>
              <a:gd name="connsiteX3" fmla="*/ 831404 w 1758388"/>
              <a:gd name="connsiteY3" fmla="*/ 463493 h 926985"/>
              <a:gd name="connsiteX4" fmla="*/ 377328 w 1758388"/>
              <a:gd name="connsiteY4" fmla="*/ 833575 h 926985"/>
              <a:gd name="connsiteX5" fmla="*/ 371585 w 1758388"/>
              <a:gd name="connsiteY5" fmla="*/ 890552 h 926985"/>
              <a:gd name="connsiteX6" fmla="*/ 0 w 1758388"/>
              <a:gd name="connsiteY6" fmla="*/ 518968 h 926985"/>
              <a:gd name="connsiteX7" fmla="*/ 16301 w 1758388"/>
              <a:gd name="connsiteY7" fmla="*/ 485129 h 926985"/>
              <a:gd name="connsiteX8" fmla="*/ 831403 w 1758388"/>
              <a:gd name="connsiteY8" fmla="*/ 0 h 926985"/>
              <a:gd name="connsiteX9" fmla="*/ 1486881 w 1758388"/>
              <a:gd name="connsiteY9" fmla="*/ 271508 h 926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58388" h="926985">
                <a:moveTo>
                  <a:pt x="1486881" y="271508"/>
                </a:moveTo>
                <a:cubicBezTo>
                  <a:pt x="1654632" y="439259"/>
                  <a:pt x="1758388" y="671005"/>
                  <a:pt x="1758388" y="926985"/>
                </a:cubicBezTo>
                <a:lnTo>
                  <a:pt x="1294895" y="926985"/>
                </a:lnTo>
                <a:cubicBezTo>
                  <a:pt x="1294895" y="671005"/>
                  <a:pt x="1087383" y="463493"/>
                  <a:pt x="831404" y="463493"/>
                </a:cubicBezTo>
                <a:cubicBezTo>
                  <a:pt x="607421" y="463493"/>
                  <a:pt x="420547" y="622370"/>
                  <a:pt x="377328" y="833575"/>
                </a:cubicBezTo>
                <a:lnTo>
                  <a:pt x="371585" y="890552"/>
                </a:lnTo>
                <a:lnTo>
                  <a:pt x="0" y="518968"/>
                </a:lnTo>
                <a:lnTo>
                  <a:pt x="16301" y="485129"/>
                </a:lnTo>
                <a:cubicBezTo>
                  <a:pt x="173276" y="196165"/>
                  <a:pt x="479432" y="0"/>
                  <a:pt x="831403" y="0"/>
                </a:cubicBezTo>
                <a:cubicBezTo>
                  <a:pt x="1087383" y="0"/>
                  <a:pt x="1319129" y="103757"/>
                  <a:pt x="1486881" y="271508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innerShdw blurRad="254000" dist="50800" dir="5400000">
              <a:schemeClr val="accent1">
                <a:lumMod val="40000"/>
                <a:lumOff val="6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DFD33E0-4D46-4176-BAE2-6AED15231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3353363" y="5725768"/>
            <a:ext cx="1728640" cy="1042921"/>
          </a:xfrm>
          <a:custGeom>
            <a:avLst/>
            <a:gdLst>
              <a:gd name="connsiteX0" fmla="*/ 1391304 w 1728640"/>
              <a:gd name="connsiteY0" fmla="*/ 238153 h 1042921"/>
              <a:gd name="connsiteX1" fmla="*/ 1728640 w 1728640"/>
              <a:gd name="connsiteY1" fmla="*/ 1042921 h 1042921"/>
              <a:gd name="connsiteX2" fmla="*/ 1265147 w 1728640"/>
              <a:gd name="connsiteY2" fmla="*/ 1042921 h 1042921"/>
              <a:gd name="connsiteX3" fmla="*/ 801655 w 1728640"/>
              <a:gd name="connsiteY3" fmla="*/ 521461 h 1042921"/>
              <a:gd name="connsiteX4" fmla="*/ 374587 w 1728640"/>
              <a:gd name="connsiteY4" fmla="*/ 839945 h 1042921"/>
              <a:gd name="connsiteX5" fmla="*/ 362576 w 1728640"/>
              <a:gd name="connsiteY5" fmla="*/ 883477 h 1042921"/>
              <a:gd name="connsiteX6" fmla="*/ 0 w 1728640"/>
              <a:gd name="connsiteY6" fmla="*/ 520901 h 1042921"/>
              <a:gd name="connsiteX7" fmla="*/ 32986 w 1728640"/>
              <a:gd name="connsiteY7" fmla="*/ 459814 h 1042921"/>
              <a:gd name="connsiteX8" fmla="*/ 801656 w 1728640"/>
              <a:gd name="connsiteY8" fmla="*/ 0 h 1042921"/>
              <a:gd name="connsiteX9" fmla="*/ 1391304 w 1728640"/>
              <a:gd name="connsiteY9" fmla="*/ 238153 h 1042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28640" h="1042921">
                <a:moveTo>
                  <a:pt x="1391304" y="238153"/>
                </a:moveTo>
                <a:cubicBezTo>
                  <a:pt x="1597323" y="429440"/>
                  <a:pt x="1728640" y="718927"/>
                  <a:pt x="1728640" y="1042921"/>
                </a:cubicBezTo>
                <a:lnTo>
                  <a:pt x="1265147" y="1042921"/>
                </a:lnTo>
                <a:cubicBezTo>
                  <a:pt x="1265147" y="754926"/>
                  <a:pt x="1057635" y="521461"/>
                  <a:pt x="801655" y="521461"/>
                </a:cubicBezTo>
                <a:cubicBezTo>
                  <a:pt x="609671" y="521461"/>
                  <a:pt x="444949" y="652785"/>
                  <a:pt x="374587" y="839945"/>
                </a:cubicBezTo>
                <a:lnTo>
                  <a:pt x="362576" y="883477"/>
                </a:lnTo>
                <a:lnTo>
                  <a:pt x="0" y="520901"/>
                </a:lnTo>
                <a:lnTo>
                  <a:pt x="32986" y="459814"/>
                </a:lnTo>
                <a:cubicBezTo>
                  <a:pt x="199571" y="182395"/>
                  <a:pt x="481681" y="0"/>
                  <a:pt x="801656" y="0"/>
                </a:cubicBezTo>
                <a:cubicBezTo>
                  <a:pt x="1025638" y="0"/>
                  <a:pt x="1231066" y="89374"/>
                  <a:pt x="1391304" y="23815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22B5D87-7689-4E7F-B03A-7F803B5DF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872920" y="5836283"/>
            <a:ext cx="107098" cy="466589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innerShdw blurRad="63500" dist="2540000">
              <a:schemeClr val="accent1">
                <a:lumMod val="40000"/>
                <a:lumOff val="60000"/>
                <a:alpha val="2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F809467-5D48-C287-7FDD-83EEDAEA62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7280263"/>
              </p:ext>
            </p:extLst>
          </p:nvPr>
        </p:nvGraphicFramePr>
        <p:xfrm>
          <a:off x="5267325" y="549275"/>
          <a:ext cx="6373814" cy="5759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53594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65EE0CA1-D3EE-4024-8924-687FF7C9B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The Henderson-Clark Innovation Model shown as a four box grid">
            <a:extLst>
              <a:ext uri="{FF2B5EF4-FFF2-40B4-BE49-F238E27FC236}">
                <a16:creationId xmlns:a16="http://schemas.microsoft.com/office/drawing/2014/main" id="{76F2C34D-5159-3442-97BE-BDEE180377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30" b="-3110"/>
          <a:stretch/>
        </p:blipFill>
        <p:spPr bwMode="auto">
          <a:xfrm>
            <a:off x="1143000" y="197895"/>
            <a:ext cx="9906000" cy="6727837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431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7531C-44B9-D043-ACE5-7EBC6E8D9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189" y="1701800"/>
            <a:ext cx="11090274" cy="535093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zh-HK" b="1" dirty="0">
                <a:solidFill>
                  <a:srgbClr val="FFFF00"/>
                </a:solidFill>
              </a:rPr>
              <a:t>Incremental innovation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ü"/>
            </a:pPr>
            <a:r>
              <a:rPr lang="en-US" altLang="zh-HK" sz="2400" dirty="0">
                <a:solidFill>
                  <a:srgbClr val="FFFFFF"/>
                </a:solidFill>
              </a:rPr>
              <a:t>introduces relatively minor changes to the existing product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ü"/>
            </a:pPr>
            <a:r>
              <a:rPr lang="en-US" altLang="zh-HK" sz="2400" dirty="0">
                <a:solidFill>
                  <a:srgbClr val="FFFFFF"/>
                </a:solidFill>
              </a:rPr>
              <a:t>exploits the potential of established design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ü"/>
            </a:pPr>
            <a:r>
              <a:rPr lang="en-US" altLang="zh-HK" sz="2400" dirty="0">
                <a:solidFill>
                  <a:srgbClr val="FFFFFF"/>
                </a:solidFill>
              </a:rPr>
              <a:t>reinforces the competitive positions of established firms</a:t>
            </a:r>
          </a:p>
          <a:p>
            <a:pPr>
              <a:lnSpc>
                <a:spcPct val="80000"/>
              </a:lnSpc>
            </a:pPr>
            <a:r>
              <a:rPr lang="en-US" altLang="zh-HK" b="1" dirty="0">
                <a:solidFill>
                  <a:srgbClr val="FFFF00"/>
                </a:solidFill>
              </a:rPr>
              <a:t>Radical innovation 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ü"/>
            </a:pPr>
            <a:r>
              <a:rPr lang="en-US" altLang="zh-HK" sz="2400" dirty="0">
                <a:solidFill>
                  <a:srgbClr val="FFFFFF"/>
                </a:solidFill>
              </a:rPr>
              <a:t> based on entirely new of engineering and scientific principles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ü"/>
            </a:pPr>
            <a:r>
              <a:rPr lang="en-US" altLang="zh-HK" sz="2400" dirty="0">
                <a:solidFill>
                  <a:srgbClr val="FFFFFF"/>
                </a:solidFill>
              </a:rPr>
              <a:t>creates great difficulties for established firms to adapt/change organizational capabilities 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ü"/>
            </a:pPr>
            <a:r>
              <a:rPr lang="en-US" altLang="zh-HK" sz="2400" dirty="0">
                <a:solidFill>
                  <a:srgbClr val="FFFFFF"/>
                </a:solidFill>
              </a:rPr>
              <a:t>opens doors to successful entry of new firms or redefinition of an industry  </a:t>
            </a:r>
          </a:p>
          <a:p>
            <a:pPr>
              <a:lnSpc>
                <a:spcPct val="80000"/>
              </a:lnSpc>
            </a:pPr>
            <a:endParaRPr lang="en-US" altLang="zh-HK" sz="3000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224D2A9-FF9E-F549-B212-1B08909AA71F}"/>
              </a:ext>
            </a:extLst>
          </p:cNvPr>
          <p:cNvSpPr txBox="1">
            <a:spLocks/>
          </p:cNvSpPr>
          <p:nvPr/>
        </p:nvSpPr>
        <p:spPr>
          <a:xfrm>
            <a:off x="0" y="549275"/>
            <a:ext cx="12192000" cy="1332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dirty="0"/>
              <a:t>Types of Innovation </a:t>
            </a:r>
            <a:r>
              <a:rPr lang="en-IN" sz="4000" dirty="0">
                <a:solidFill>
                  <a:srgbClr val="FFFFFF"/>
                </a:solidFill>
              </a:rPr>
              <a:t>(off diagonal)</a:t>
            </a:r>
            <a:endParaRPr lang="en-IN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7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6A34A-BC0D-1849-9820-659F9FABB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549275"/>
            <a:ext cx="12192001" cy="1332000"/>
          </a:xfrm>
        </p:spPr>
        <p:txBody>
          <a:bodyPr/>
          <a:lstStyle/>
          <a:p>
            <a:pPr algn="ctr"/>
            <a:r>
              <a:rPr lang="en-US" dirty="0"/>
              <a:t>Types of Innovation </a:t>
            </a:r>
            <a:r>
              <a:rPr lang="en-US" sz="4000" dirty="0">
                <a:solidFill>
                  <a:srgbClr val="FFFFFF"/>
                </a:solidFill>
              </a:rPr>
              <a:t>(off diagonal)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FAD51-082F-F240-BDF8-ECC02D72E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en-US" altLang="zh-HK" b="1" dirty="0">
                <a:solidFill>
                  <a:srgbClr val="FFFF00"/>
                </a:solidFill>
              </a:rPr>
              <a:t>Modular innovation/Component innovation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ü"/>
            </a:pPr>
            <a:r>
              <a:rPr lang="en-US" altLang="zh-HK" sz="2400" dirty="0">
                <a:solidFill>
                  <a:srgbClr val="FFFFFF"/>
                </a:solidFill>
              </a:rPr>
              <a:t>Improving a product’s components without significant impact on architecture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ü"/>
            </a:pPr>
            <a:r>
              <a:rPr lang="en-US" altLang="zh-HK" sz="2400" dirty="0">
                <a:solidFill>
                  <a:srgbClr val="FFFFFF"/>
                </a:solidFill>
              </a:rPr>
              <a:t>Can be a source of competitive advantage (Sanchez &amp; Mahoney, 1996)</a:t>
            </a:r>
          </a:p>
          <a:p>
            <a:pPr>
              <a:lnSpc>
                <a:spcPct val="80000"/>
              </a:lnSpc>
            </a:pPr>
            <a:r>
              <a:rPr lang="en-US" altLang="zh-HK" b="1" dirty="0">
                <a:solidFill>
                  <a:srgbClr val="FFFF00"/>
                </a:solidFill>
              </a:rPr>
              <a:t>Architectural innovation 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ü"/>
            </a:pPr>
            <a:r>
              <a:rPr lang="en-US" altLang="zh-HK" sz="2400" dirty="0">
                <a:solidFill>
                  <a:srgbClr val="FFFFFF"/>
                </a:solidFill>
              </a:rPr>
              <a:t> Innovations that change the way in which the components of a product are linked together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ü"/>
            </a:pPr>
            <a:r>
              <a:rPr lang="en-US" altLang="zh-HK" sz="2400" dirty="0">
                <a:solidFill>
                  <a:srgbClr val="FFFFFF"/>
                </a:solidFill>
              </a:rPr>
              <a:t>Destroys usefulness of its knowledge about the product’s components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ü"/>
            </a:pPr>
            <a:r>
              <a:rPr lang="en-US" altLang="zh-HK" sz="2400" dirty="0">
                <a:solidFill>
                  <a:srgbClr val="FFFFFF"/>
                </a:solidFill>
              </a:rPr>
              <a:t>This is the kind of innovation that confronted Xerox and RCA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ü"/>
            </a:pPr>
            <a:r>
              <a:rPr lang="en-US" altLang="zh-HK" sz="2400" dirty="0">
                <a:solidFill>
                  <a:srgbClr val="FFFFFF"/>
                </a:solidFill>
              </a:rPr>
              <a:t>However, minor innovations can have great competitive consequences, </a:t>
            </a:r>
            <a:br>
              <a:rPr lang="en-US" altLang="zh-HK" sz="2400" dirty="0">
                <a:solidFill>
                  <a:srgbClr val="FFFFFF"/>
                </a:solidFill>
              </a:rPr>
            </a:br>
            <a:r>
              <a:rPr lang="en-US" altLang="zh-HK" sz="2400" dirty="0">
                <a:solidFill>
                  <a:srgbClr val="FFFFFF"/>
                </a:solidFill>
              </a:rPr>
              <a:t>e.g., the case of Xerox and small copiers and the American radio receiver market</a:t>
            </a:r>
          </a:p>
        </p:txBody>
      </p:sp>
      <p:sp>
        <p:nvSpPr>
          <p:cNvPr id="4" name="Cloud Callout 3">
            <a:extLst>
              <a:ext uri="{FF2B5EF4-FFF2-40B4-BE49-F238E27FC236}">
                <a16:creationId xmlns:a16="http://schemas.microsoft.com/office/drawing/2014/main" id="{EFBE62EA-59FA-9C47-B038-5B281BA2EED9}"/>
              </a:ext>
            </a:extLst>
          </p:cNvPr>
          <p:cNvSpPr/>
          <p:nvPr/>
        </p:nvSpPr>
        <p:spPr>
          <a:xfrm>
            <a:off x="10413471" y="4250267"/>
            <a:ext cx="1778530" cy="889000"/>
          </a:xfrm>
          <a:prstGeom prst="cloudCallout">
            <a:avLst>
              <a:gd name="adj1" fmla="val 21373"/>
              <a:gd name="adj2" fmla="val 158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Research Puzzle!</a:t>
            </a:r>
          </a:p>
        </p:txBody>
      </p:sp>
      <p:pic>
        <p:nvPicPr>
          <p:cNvPr id="5" name="Graphic 4" descr="Confused person with solid fill">
            <a:extLst>
              <a:ext uri="{FF2B5EF4-FFF2-40B4-BE49-F238E27FC236}">
                <a16:creationId xmlns:a16="http://schemas.microsoft.com/office/drawing/2014/main" id="{C03AE014-7923-7E41-BDB4-835798B3BE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05017" y="5931256"/>
            <a:ext cx="786983" cy="78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629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556D0-C016-BD4F-A4CF-5B02D895C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9275"/>
            <a:ext cx="12192000" cy="13320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Challenges posed by Architectural Innovation - </a:t>
            </a:r>
            <a:r>
              <a:rPr lang="en-US" altLang="zh-HK" sz="4000" i="1" dirty="0">
                <a:solidFill>
                  <a:srgbClr val="FFFFFF"/>
                </a:solidFill>
              </a:rPr>
              <a:t>Problem of the known</a:t>
            </a:r>
            <a:endParaRPr lang="en-US" sz="4000" i="1" dirty="0"/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EB52D01B-F5AE-294C-BB50-C950E24C3A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4142077"/>
              </p:ext>
            </p:extLst>
          </p:nvPr>
        </p:nvGraphicFramePr>
        <p:xfrm>
          <a:off x="550863" y="2113199"/>
          <a:ext cx="11090274" cy="4343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8042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A132C-8279-7245-968A-0EBE9644B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9275"/>
            <a:ext cx="12124944" cy="1332000"/>
          </a:xfrm>
        </p:spPr>
        <p:txBody>
          <a:bodyPr>
            <a:noAutofit/>
          </a:bodyPr>
          <a:lstStyle/>
          <a:p>
            <a:pPr algn="ctr"/>
            <a:r>
              <a:rPr lang="en-US" altLang="zh-HK" sz="3200" b="1" dirty="0"/>
              <a:t>The Evolution of Component and Architectural Knowledge</a:t>
            </a:r>
            <a:br>
              <a:rPr lang="en-US" altLang="zh-HK" sz="3200" b="1" dirty="0"/>
            </a:b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0D4D7-15A6-B94F-BE92-D67C27161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4195526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zh-HK" sz="2200" dirty="0">
                <a:solidFill>
                  <a:srgbClr val="FFFFFF"/>
                </a:solidFill>
              </a:rPr>
              <a:t>Technical evolution is usually characterized by periods of great experimentation followed by the acceptance of a dominant design (obtain economies of scale or take advantage of externalities)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zh-HK" sz="2200" dirty="0">
                <a:solidFill>
                  <a:srgbClr val="FFFFFF"/>
                </a:solidFill>
              </a:rPr>
              <a:t>Organizations build knowledge and capability around the recurrent tasks that they perform.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ü"/>
            </a:pPr>
            <a:r>
              <a:rPr lang="en-IN" sz="2200" dirty="0">
                <a:solidFill>
                  <a:srgbClr val="FFFFFF"/>
                </a:solidFill>
              </a:rPr>
              <a:t>A dominant design is characterized both by a set of core design concepts that correspond to the major functions performed by the product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zh-HK" sz="2200" dirty="0">
                <a:solidFill>
                  <a:srgbClr val="FFFFFF"/>
                </a:solidFill>
              </a:rPr>
              <a:t>Dominant design -&gt; stable architectural knowledge (implicit) -&gt; more attention to new component knowledge -&gt; learn a lot about the dominant design</a:t>
            </a:r>
          </a:p>
        </p:txBody>
      </p:sp>
    </p:spTree>
    <p:extLst>
      <p:ext uri="{BB962C8B-B14F-4D97-AF65-F5344CB8AC3E}">
        <p14:creationId xmlns:p14="http://schemas.microsoft.com/office/powerpoint/2010/main" val="646649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0B7752B-728D-4CA3-8923-C4F7F7702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C645FC-C5EC-9643-ADAF-CBFBAC03D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0800"/>
            <a:ext cx="12320833" cy="986400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US" sz="4400" b="1" dirty="0"/>
              <a:t>Empirical Study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392DC7-0988-443B-A0D0-E726C7DB6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83435"/>
            <a:ext cx="12192000" cy="4774564"/>
          </a:xfrm>
          <a:prstGeom prst="rect">
            <a:avLst/>
          </a:prstGeom>
          <a:solidFill>
            <a:schemeClr val="bg2">
              <a:lumMod val="10000"/>
              <a:lumOff val="9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4C88A80-F3CB-BB56-3403-80F8446285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2598914"/>
              </p:ext>
            </p:extLst>
          </p:nvPr>
        </p:nvGraphicFramePr>
        <p:xfrm>
          <a:off x="550863" y="2624135"/>
          <a:ext cx="11090276" cy="3468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78326111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AnalogousFromRegularSeedRightStep">
      <a:dk1>
        <a:srgbClr val="000000"/>
      </a:dk1>
      <a:lt1>
        <a:srgbClr val="FFFFFF"/>
      </a:lt1>
      <a:dk2>
        <a:srgbClr val="3B2321"/>
      </a:dk2>
      <a:lt2>
        <a:srgbClr val="E8E4E2"/>
      </a:lt2>
      <a:accent1>
        <a:srgbClr val="4DA4C3"/>
      </a:accent1>
      <a:accent2>
        <a:srgbClr val="3B61B1"/>
      </a:accent2>
      <a:accent3>
        <a:srgbClr val="584DC3"/>
      </a:accent3>
      <a:accent4>
        <a:srgbClr val="783BB1"/>
      </a:accent4>
      <a:accent5>
        <a:srgbClr val="BB4DC3"/>
      </a:accent5>
      <a:accent6>
        <a:srgbClr val="B13B88"/>
      </a:accent6>
      <a:hlink>
        <a:srgbClr val="BF613F"/>
      </a:hlink>
      <a:folHlink>
        <a:srgbClr val="7F7F7F"/>
      </a:folHlink>
    </a:clrScheme>
    <a:fontScheme name="Float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848</Words>
  <Application>Microsoft Office PowerPoint</Application>
  <PresentationFormat>Widescreen</PresentationFormat>
  <Paragraphs>69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Avenir Next LT Pro</vt:lpstr>
      <vt:lpstr>Calibri</vt:lpstr>
      <vt:lpstr>Wingdings</vt:lpstr>
      <vt:lpstr>3DFloatVTI</vt:lpstr>
      <vt:lpstr>Architectural Innovation: The Reconfiguration of Existing Product Technologies and the Failure of Established Firms </vt:lpstr>
      <vt:lpstr>Research Objective</vt:lpstr>
      <vt:lpstr>A framework          for defining Innovation</vt:lpstr>
      <vt:lpstr>PowerPoint Presentation</vt:lpstr>
      <vt:lpstr>PowerPoint Presentation</vt:lpstr>
      <vt:lpstr>Types of Innovation (off diagonal)</vt:lpstr>
      <vt:lpstr>Challenges posed by Architectural Innovation - Problem of the known</vt:lpstr>
      <vt:lpstr>The Evolution of Component and Architectural Knowledge </vt:lpstr>
      <vt:lpstr>Empirical Study</vt:lpstr>
      <vt:lpstr>Photolithography</vt:lpstr>
      <vt:lpstr>Discussion and Future Research</vt:lpstr>
      <vt:lpstr>Discussion Question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Architectural Innovation: The Reconfiguration of Existing Product Technologies and the Failure of Established Firms</dc:title>
  <dc:subject/>
  <dc:creator>Chhillar, Deepika</dc:creator>
  <cp:keywords/>
  <dc:description/>
  <cp:lastModifiedBy>Mahoney, Joseph T</cp:lastModifiedBy>
  <cp:revision>22</cp:revision>
  <dcterms:created xsi:type="dcterms:W3CDTF">2021-03-01T00:19:04Z</dcterms:created>
  <dcterms:modified xsi:type="dcterms:W3CDTF">2023-02-21T14:40:26Z</dcterms:modified>
  <cp:category/>
</cp:coreProperties>
</file>